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sldIdLst>
    <p:sldId id="256" r:id="rId2"/>
    <p:sldId id="285" r:id="rId3"/>
    <p:sldId id="290" r:id="rId4"/>
    <p:sldId id="291" r:id="rId5"/>
    <p:sldId id="295" r:id="rId6"/>
    <p:sldId id="293" r:id="rId7"/>
    <p:sldId id="294" r:id="rId8"/>
    <p:sldId id="297" r:id="rId9"/>
    <p:sldId id="296" r:id="rId10"/>
    <p:sldId id="298" r:id="rId11"/>
    <p:sldId id="273" r:id="rId12"/>
    <p:sldId id="292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33"/>
    <a:srgbClr val="DF11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64EC95-D902-46BA-A73B-85E979301F77}" type="doc">
      <dgm:prSet loTypeId="urn:microsoft.com/office/officeart/2005/8/layout/cycle2" loCatId="cycle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en-IN"/>
        </a:p>
      </dgm:t>
    </dgm:pt>
    <dgm:pt modelId="{53843970-02AD-411B-81F7-9F8724D3030F}">
      <dgm:prSet phldrT="[Text]" custT="1"/>
      <dgm:sp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ln>
          <a:solidFill>
            <a:srgbClr val="0000CC"/>
          </a:solidFill>
        </a:ln>
      </dgm:spPr>
      <dgm:t>
        <a:bodyPr/>
        <a:lstStyle/>
        <a:p>
          <a:r>
            <a:rPr lang="en-IN" sz="2000" b="1">
              <a:solidFill>
                <a:srgbClr val="0000CC"/>
              </a:solidFill>
            </a:rPr>
            <a:t>Nutrition &amp; Medical Mission </a:t>
          </a:r>
          <a:endParaRPr lang="en-IN" sz="2000" b="1" dirty="0">
            <a:solidFill>
              <a:srgbClr val="0000CC"/>
            </a:solidFill>
          </a:endParaRPr>
        </a:p>
      </dgm:t>
    </dgm:pt>
    <dgm:pt modelId="{184B865D-7F0E-4562-A69C-9DD5B32C6D7D}" type="parTrans" cxnId="{702022A8-8B45-406F-9168-3EF3C9F681D4}">
      <dgm:prSet/>
      <dgm:spPr/>
      <dgm:t>
        <a:bodyPr/>
        <a:lstStyle/>
        <a:p>
          <a:endParaRPr lang="en-IN"/>
        </a:p>
      </dgm:t>
    </dgm:pt>
    <dgm:pt modelId="{5A17930D-BB8D-4627-B7AD-1A994CD169E6}" type="sibTrans" cxnId="{702022A8-8B45-406F-9168-3EF3C9F681D4}">
      <dgm:prSet/>
      <dgm:spPr>
        <a:solidFill>
          <a:srgbClr val="FF0000"/>
        </a:solidFill>
      </dgm:spPr>
      <dgm:t>
        <a:bodyPr/>
        <a:lstStyle/>
        <a:p>
          <a:endParaRPr lang="en-IN"/>
        </a:p>
      </dgm:t>
    </dgm:pt>
    <dgm:pt modelId="{7D4672DF-E33F-4E50-AD7A-156788B958CB}">
      <dgm:prSet phldrT="[Text]" custT="1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ln>
          <a:solidFill>
            <a:srgbClr val="FF0000"/>
          </a:solidFill>
        </a:ln>
      </dgm:spPr>
      <dgm:t>
        <a:bodyPr/>
        <a:lstStyle/>
        <a:p>
          <a:r>
            <a:rPr lang="en-IN" sz="2000" b="1" dirty="0">
              <a:solidFill>
                <a:srgbClr val="0000CC"/>
              </a:solidFill>
            </a:rPr>
            <a:t>Vocational Training</a:t>
          </a:r>
        </a:p>
      </dgm:t>
    </dgm:pt>
    <dgm:pt modelId="{EF3328F0-84C7-4DB5-AEDB-5AE631B02FEE}" type="parTrans" cxnId="{AC82FA2A-B9E9-431C-869E-84503DF05406}">
      <dgm:prSet/>
      <dgm:spPr/>
      <dgm:t>
        <a:bodyPr/>
        <a:lstStyle/>
        <a:p>
          <a:endParaRPr lang="en-IN"/>
        </a:p>
      </dgm:t>
    </dgm:pt>
    <dgm:pt modelId="{6514D2C4-464F-4A01-8773-73264E4EC3FA}" type="sibTrans" cxnId="{AC82FA2A-B9E9-431C-869E-84503DF05406}">
      <dgm:prSet/>
      <dgm:spPr>
        <a:solidFill>
          <a:srgbClr val="FF0000"/>
        </a:solidFill>
      </dgm:spPr>
      <dgm:t>
        <a:bodyPr/>
        <a:lstStyle/>
        <a:p>
          <a:endParaRPr lang="en-IN"/>
        </a:p>
      </dgm:t>
    </dgm:pt>
    <dgm:pt modelId="{9DEA736A-CB74-4CBE-B85C-6BF8064FC07D}">
      <dgm:prSet phldrT="[Text]" custT="1"/>
      <dgm:spPr>
        <a:gradFill rotWithShape="0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ln>
          <a:solidFill>
            <a:srgbClr val="00B0F0"/>
          </a:solidFill>
        </a:ln>
      </dgm:spPr>
      <dgm:t>
        <a:bodyPr/>
        <a:lstStyle/>
        <a:p>
          <a:r>
            <a:rPr lang="en-IN" sz="1800" b="1" dirty="0">
              <a:solidFill>
                <a:srgbClr val="0000CC"/>
              </a:solidFill>
            </a:rPr>
            <a:t>Disaster Management</a:t>
          </a:r>
        </a:p>
      </dgm:t>
    </dgm:pt>
    <dgm:pt modelId="{9241EB5A-290E-40C8-8C7A-5A8F754BCF8C}" type="parTrans" cxnId="{E8E3D365-EACA-4408-9E88-4B4A0AA204C9}">
      <dgm:prSet/>
      <dgm:spPr/>
      <dgm:t>
        <a:bodyPr/>
        <a:lstStyle/>
        <a:p>
          <a:endParaRPr lang="en-IN"/>
        </a:p>
      </dgm:t>
    </dgm:pt>
    <dgm:pt modelId="{53C1A0B9-8F5E-4858-B009-22049FF7DDAB}" type="sibTrans" cxnId="{E8E3D365-EACA-4408-9E88-4B4A0AA204C9}">
      <dgm:prSet/>
      <dgm:spPr>
        <a:solidFill>
          <a:srgbClr val="FF0000"/>
        </a:solidFill>
      </dgm:spPr>
      <dgm:t>
        <a:bodyPr/>
        <a:lstStyle/>
        <a:p>
          <a:endParaRPr lang="en-IN"/>
        </a:p>
      </dgm:t>
    </dgm:pt>
    <dgm:pt modelId="{C3E6042B-6CF2-4205-94D0-60DB714BE53A}">
      <dgm:prSet phldrT="[Text]" custT="1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ln>
          <a:solidFill>
            <a:srgbClr val="DF1178"/>
          </a:solidFill>
        </a:ln>
      </dgm:spPr>
      <dgm:t>
        <a:bodyPr/>
        <a:lstStyle/>
        <a:p>
          <a:r>
            <a:rPr lang="en-IN" sz="1800" b="1">
              <a:solidFill>
                <a:srgbClr val="0000CC"/>
              </a:solidFill>
            </a:rPr>
            <a:t>Technology Mission</a:t>
          </a:r>
          <a:endParaRPr lang="en-IN" sz="1800" b="1" dirty="0">
            <a:solidFill>
              <a:srgbClr val="0000CC"/>
            </a:solidFill>
          </a:endParaRPr>
        </a:p>
      </dgm:t>
    </dgm:pt>
    <dgm:pt modelId="{4870C6DB-C8F0-4092-A01D-D21BA596476B}" type="parTrans" cxnId="{58E25F90-3E72-4B97-86A7-8A1D079D4F6B}">
      <dgm:prSet/>
      <dgm:spPr/>
      <dgm:t>
        <a:bodyPr/>
        <a:lstStyle/>
        <a:p>
          <a:endParaRPr lang="en-IN"/>
        </a:p>
      </dgm:t>
    </dgm:pt>
    <dgm:pt modelId="{B54C488B-CE5D-40EF-8275-A16DE9642F77}" type="sibTrans" cxnId="{58E25F90-3E72-4B97-86A7-8A1D079D4F6B}">
      <dgm:prSet/>
      <dgm:spPr>
        <a:solidFill>
          <a:srgbClr val="FF0000"/>
        </a:solidFill>
      </dgm:spPr>
      <dgm:t>
        <a:bodyPr/>
        <a:lstStyle/>
        <a:p>
          <a:endParaRPr lang="en-IN"/>
        </a:p>
      </dgm:t>
    </dgm:pt>
    <dgm:pt modelId="{1DA6CEC0-BE7A-4579-9DA2-888A125332E0}">
      <dgm:prSet phldrT="[Text]" custT="1"/>
      <dgm:sp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ln>
          <a:solidFill>
            <a:srgbClr val="660033"/>
          </a:solidFill>
        </a:ln>
      </dgm:spPr>
      <dgm:t>
        <a:bodyPr/>
        <a:lstStyle/>
        <a:p>
          <a:r>
            <a:rPr lang="en-IN" sz="2000" b="1" dirty="0">
              <a:solidFill>
                <a:srgbClr val="0000CC"/>
              </a:solidFill>
            </a:rPr>
            <a:t>SSS </a:t>
          </a:r>
          <a:r>
            <a:rPr lang="en-IN" sz="2000" b="1" dirty="0" err="1">
              <a:solidFill>
                <a:srgbClr val="0000CC"/>
              </a:solidFill>
            </a:rPr>
            <a:t>Vidya</a:t>
          </a:r>
          <a:r>
            <a:rPr lang="en-IN" sz="2000" b="1" dirty="0">
              <a:solidFill>
                <a:srgbClr val="0000CC"/>
              </a:solidFill>
            </a:rPr>
            <a:t> </a:t>
          </a:r>
          <a:r>
            <a:rPr lang="en-IN" sz="2000" b="1" dirty="0" err="1">
              <a:solidFill>
                <a:srgbClr val="0000CC"/>
              </a:solidFill>
            </a:rPr>
            <a:t>Jyothi</a:t>
          </a:r>
          <a:endParaRPr lang="en-IN" sz="2000" b="1" dirty="0">
            <a:solidFill>
              <a:srgbClr val="0000CC"/>
            </a:solidFill>
          </a:endParaRPr>
        </a:p>
      </dgm:t>
    </dgm:pt>
    <dgm:pt modelId="{AC58CCAC-2AFE-46E0-B9BF-EB11921D2DFF}" type="parTrans" cxnId="{1883C784-048D-4C68-BFAB-16CBDD9BA7EC}">
      <dgm:prSet/>
      <dgm:spPr/>
      <dgm:t>
        <a:bodyPr/>
        <a:lstStyle/>
        <a:p>
          <a:endParaRPr lang="en-IN"/>
        </a:p>
      </dgm:t>
    </dgm:pt>
    <dgm:pt modelId="{957B7184-11FD-445B-8130-DB91149D16D1}" type="sibTrans" cxnId="{1883C784-048D-4C68-BFAB-16CBDD9BA7EC}">
      <dgm:prSet/>
      <dgm:spPr>
        <a:solidFill>
          <a:srgbClr val="FF0000"/>
        </a:solidFill>
      </dgm:spPr>
      <dgm:t>
        <a:bodyPr/>
        <a:lstStyle/>
        <a:p>
          <a:endParaRPr lang="en-IN"/>
        </a:p>
      </dgm:t>
    </dgm:pt>
    <dgm:pt modelId="{488BBBD5-116E-4F0C-8274-2EF034F6750B}" type="pres">
      <dgm:prSet presAssocID="{2A64EC95-D902-46BA-A73B-85E979301F77}" presName="cycle" presStyleCnt="0">
        <dgm:presLayoutVars>
          <dgm:dir/>
          <dgm:resizeHandles val="exact"/>
        </dgm:presLayoutVars>
      </dgm:prSet>
      <dgm:spPr/>
    </dgm:pt>
    <dgm:pt modelId="{EC44400C-5CD4-44A1-B8D1-BC4E7D5BDD88}" type="pres">
      <dgm:prSet presAssocID="{53843970-02AD-411B-81F7-9F8724D3030F}" presName="node" presStyleLbl="node1" presStyleIdx="0" presStyleCnt="5" custScaleX="127683" custRadScaleRad="100095" custRadScaleInc="-1154">
        <dgm:presLayoutVars>
          <dgm:bulletEnabled val="1"/>
        </dgm:presLayoutVars>
      </dgm:prSet>
      <dgm:spPr/>
    </dgm:pt>
    <dgm:pt modelId="{66F3FBD4-D75B-48D7-8B6D-6F8A12052825}" type="pres">
      <dgm:prSet presAssocID="{5A17930D-BB8D-4627-B7AD-1A994CD169E6}" presName="sibTrans" presStyleLbl="sibTrans2D1" presStyleIdx="0" presStyleCnt="5" custScaleX="146074"/>
      <dgm:spPr/>
    </dgm:pt>
    <dgm:pt modelId="{0CFBAE72-4834-4C68-AA50-B9A7D2EE02C9}" type="pres">
      <dgm:prSet presAssocID="{5A17930D-BB8D-4627-B7AD-1A994CD169E6}" presName="connectorText" presStyleLbl="sibTrans2D1" presStyleIdx="0" presStyleCnt="5"/>
      <dgm:spPr/>
    </dgm:pt>
    <dgm:pt modelId="{9E85F3DA-AF23-449C-8DF3-DEB562833D08}" type="pres">
      <dgm:prSet presAssocID="{7D4672DF-E33F-4E50-AD7A-156788B958CB}" presName="node" presStyleLbl="node1" presStyleIdx="1" presStyleCnt="5" custScaleX="127683" custRadScaleRad="107375" custRadScaleInc="-14673">
        <dgm:presLayoutVars>
          <dgm:bulletEnabled val="1"/>
        </dgm:presLayoutVars>
      </dgm:prSet>
      <dgm:spPr/>
    </dgm:pt>
    <dgm:pt modelId="{5F794274-4FA8-4C93-82C2-E997158EDA39}" type="pres">
      <dgm:prSet presAssocID="{6514D2C4-464F-4A01-8773-73264E4EC3FA}" presName="sibTrans" presStyleLbl="sibTrans2D1" presStyleIdx="1" presStyleCnt="5" custScaleX="186635" custLinFactNeighborX="36940"/>
      <dgm:spPr/>
    </dgm:pt>
    <dgm:pt modelId="{D96DD5CE-9423-45F6-853D-F77778A899FB}" type="pres">
      <dgm:prSet presAssocID="{6514D2C4-464F-4A01-8773-73264E4EC3FA}" presName="connectorText" presStyleLbl="sibTrans2D1" presStyleIdx="1" presStyleCnt="5"/>
      <dgm:spPr/>
    </dgm:pt>
    <dgm:pt modelId="{2A9A4DE2-2D6B-4588-9772-9AF179E68986}" type="pres">
      <dgm:prSet presAssocID="{9DEA736A-CB74-4CBE-B85C-6BF8064FC07D}" presName="node" presStyleLbl="node1" presStyleIdx="2" presStyleCnt="5" custScaleX="139692" custRadScaleRad="104583" custRadScaleInc="-11280">
        <dgm:presLayoutVars>
          <dgm:bulletEnabled val="1"/>
        </dgm:presLayoutVars>
      </dgm:prSet>
      <dgm:spPr/>
    </dgm:pt>
    <dgm:pt modelId="{7FDDE52C-68A0-47D1-8DD4-C18F13A0DA8D}" type="pres">
      <dgm:prSet presAssocID="{53C1A0B9-8F5E-4858-B009-22049FF7DDAB}" presName="sibTrans" presStyleLbl="sibTrans2D1" presStyleIdx="2" presStyleCnt="5" custScaleX="181696"/>
      <dgm:spPr/>
    </dgm:pt>
    <dgm:pt modelId="{20923DFD-A94E-4A29-8F66-8182FC95C373}" type="pres">
      <dgm:prSet presAssocID="{53C1A0B9-8F5E-4858-B009-22049FF7DDAB}" presName="connectorText" presStyleLbl="sibTrans2D1" presStyleIdx="2" presStyleCnt="5"/>
      <dgm:spPr/>
    </dgm:pt>
    <dgm:pt modelId="{95E304E0-C911-47FA-9382-6B18DD5B8340}" type="pres">
      <dgm:prSet presAssocID="{C3E6042B-6CF2-4205-94D0-60DB714BE53A}" presName="node" presStyleLbl="node1" presStyleIdx="3" presStyleCnt="5" custScaleX="127683" custRadScaleRad="102161" custRadScaleInc="6714">
        <dgm:presLayoutVars>
          <dgm:bulletEnabled val="1"/>
        </dgm:presLayoutVars>
      </dgm:prSet>
      <dgm:spPr/>
    </dgm:pt>
    <dgm:pt modelId="{3FAE94C8-8402-41CA-9162-951F363D0869}" type="pres">
      <dgm:prSet presAssocID="{B54C488B-CE5D-40EF-8275-A16DE9642F77}" presName="sibTrans" presStyleLbl="sibTrans2D1" presStyleIdx="3" presStyleCnt="5" custScaleX="147588" custLinFactNeighborX="-60448"/>
      <dgm:spPr/>
    </dgm:pt>
    <dgm:pt modelId="{6E89C458-ED47-47AA-8D89-193B2106FA2D}" type="pres">
      <dgm:prSet presAssocID="{B54C488B-CE5D-40EF-8275-A16DE9642F77}" presName="connectorText" presStyleLbl="sibTrans2D1" presStyleIdx="3" presStyleCnt="5"/>
      <dgm:spPr/>
    </dgm:pt>
    <dgm:pt modelId="{01AA4FAF-36ED-494A-8742-6E62B74E74E8}" type="pres">
      <dgm:prSet presAssocID="{1DA6CEC0-BE7A-4579-9DA2-888A125332E0}" presName="node" presStyleLbl="node1" presStyleIdx="4" presStyleCnt="5" custScaleX="127683" custRadScaleRad="108963" custRadScaleInc="2409">
        <dgm:presLayoutVars>
          <dgm:bulletEnabled val="1"/>
        </dgm:presLayoutVars>
      </dgm:prSet>
      <dgm:spPr/>
    </dgm:pt>
    <dgm:pt modelId="{4E73AEC3-1CF1-471B-8921-879271AB7C9C}" type="pres">
      <dgm:prSet presAssocID="{957B7184-11FD-445B-8130-DB91149D16D1}" presName="sibTrans" presStyleLbl="sibTrans2D1" presStyleIdx="4" presStyleCnt="5" custScaleX="166173"/>
      <dgm:spPr/>
    </dgm:pt>
    <dgm:pt modelId="{29F681DE-6918-47B4-BC8C-D329EE1AB547}" type="pres">
      <dgm:prSet presAssocID="{957B7184-11FD-445B-8130-DB91149D16D1}" presName="connectorText" presStyleLbl="sibTrans2D1" presStyleIdx="4" presStyleCnt="5"/>
      <dgm:spPr/>
    </dgm:pt>
  </dgm:ptLst>
  <dgm:cxnLst>
    <dgm:cxn modelId="{2A27F31E-2899-4A2E-B72F-D5A631D35A9B}" type="presOf" srcId="{53C1A0B9-8F5E-4858-B009-22049FF7DDAB}" destId="{7FDDE52C-68A0-47D1-8DD4-C18F13A0DA8D}" srcOrd="0" destOrd="0" presId="urn:microsoft.com/office/officeart/2005/8/layout/cycle2"/>
    <dgm:cxn modelId="{AC82FA2A-B9E9-431C-869E-84503DF05406}" srcId="{2A64EC95-D902-46BA-A73B-85E979301F77}" destId="{7D4672DF-E33F-4E50-AD7A-156788B958CB}" srcOrd="1" destOrd="0" parTransId="{EF3328F0-84C7-4DB5-AEDB-5AE631B02FEE}" sibTransId="{6514D2C4-464F-4A01-8773-73264E4EC3FA}"/>
    <dgm:cxn modelId="{3838882C-BC45-4927-B534-273FEE39A0D4}" type="presOf" srcId="{5A17930D-BB8D-4627-B7AD-1A994CD169E6}" destId="{0CFBAE72-4834-4C68-AA50-B9A7D2EE02C9}" srcOrd="1" destOrd="0" presId="urn:microsoft.com/office/officeart/2005/8/layout/cycle2"/>
    <dgm:cxn modelId="{462F462E-DB00-44D5-A53C-B7CEA457CA41}" type="presOf" srcId="{9DEA736A-CB74-4CBE-B85C-6BF8064FC07D}" destId="{2A9A4DE2-2D6B-4588-9772-9AF179E68986}" srcOrd="0" destOrd="0" presId="urn:microsoft.com/office/officeart/2005/8/layout/cycle2"/>
    <dgm:cxn modelId="{E8E3D365-EACA-4408-9E88-4B4A0AA204C9}" srcId="{2A64EC95-D902-46BA-A73B-85E979301F77}" destId="{9DEA736A-CB74-4CBE-B85C-6BF8064FC07D}" srcOrd="2" destOrd="0" parTransId="{9241EB5A-290E-40C8-8C7A-5A8F754BCF8C}" sibTransId="{53C1A0B9-8F5E-4858-B009-22049FF7DDAB}"/>
    <dgm:cxn modelId="{8C2FE067-E0EC-4850-A866-9090AB280496}" type="presOf" srcId="{7D4672DF-E33F-4E50-AD7A-156788B958CB}" destId="{9E85F3DA-AF23-449C-8DF3-DEB562833D08}" srcOrd="0" destOrd="0" presId="urn:microsoft.com/office/officeart/2005/8/layout/cycle2"/>
    <dgm:cxn modelId="{4B83924B-FEF1-4215-9992-5F1BB651C679}" type="presOf" srcId="{B54C488B-CE5D-40EF-8275-A16DE9642F77}" destId="{6E89C458-ED47-47AA-8D89-193B2106FA2D}" srcOrd="1" destOrd="0" presId="urn:microsoft.com/office/officeart/2005/8/layout/cycle2"/>
    <dgm:cxn modelId="{5ED3384E-3B0D-4E80-9151-8C725DE4CDB3}" type="presOf" srcId="{957B7184-11FD-445B-8130-DB91149D16D1}" destId="{29F681DE-6918-47B4-BC8C-D329EE1AB547}" srcOrd="1" destOrd="0" presId="urn:microsoft.com/office/officeart/2005/8/layout/cycle2"/>
    <dgm:cxn modelId="{E3D09450-4A57-4B52-84E8-44C8B7E27751}" type="presOf" srcId="{5A17930D-BB8D-4627-B7AD-1A994CD169E6}" destId="{66F3FBD4-D75B-48D7-8B6D-6F8A12052825}" srcOrd="0" destOrd="0" presId="urn:microsoft.com/office/officeart/2005/8/layout/cycle2"/>
    <dgm:cxn modelId="{1883C784-048D-4C68-BFAB-16CBDD9BA7EC}" srcId="{2A64EC95-D902-46BA-A73B-85E979301F77}" destId="{1DA6CEC0-BE7A-4579-9DA2-888A125332E0}" srcOrd="4" destOrd="0" parTransId="{AC58CCAC-2AFE-46E0-B9BF-EB11921D2DFF}" sibTransId="{957B7184-11FD-445B-8130-DB91149D16D1}"/>
    <dgm:cxn modelId="{AD76B88C-FA08-4DEA-8603-3D1276FBC0A5}" type="presOf" srcId="{6514D2C4-464F-4A01-8773-73264E4EC3FA}" destId="{5F794274-4FA8-4C93-82C2-E997158EDA39}" srcOrd="0" destOrd="0" presId="urn:microsoft.com/office/officeart/2005/8/layout/cycle2"/>
    <dgm:cxn modelId="{1208308E-FE42-4AA6-93AF-418B24312D69}" type="presOf" srcId="{1DA6CEC0-BE7A-4579-9DA2-888A125332E0}" destId="{01AA4FAF-36ED-494A-8742-6E62B74E74E8}" srcOrd="0" destOrd="0" presId="urn:microsoft.com/office/officeart/2005/8/layout/cycle2"/>
    <dgm:cxn modelId="{58E25F90-3E72-4B97-86A7-8A1D079D4F6B}" srcId="{2A64EC95-D902-46BA-A73B-85E979301F77}" destId="{C3E6042B-6CF2-4205-94D0-60DB714BE53A}" srcOrd="3" destOrd="0" parTransId="{4870C6DB-C8F0-4092-A01D-D21BA596476B}" sibTransId="{B54C488B-CE5D-40EF-8275-A16DE9642F77}"/>
    <dgm:cxn modelId="{C463FCA2-AF7D-4D29-8F59-E8A91BE1CD94}" type="presOf" srcId="{53843970-02AD-411B-81F7-9F8724D3030F}" destId="{EC44400C-5CD4-44A1-B8D1-BC4E7D5BDD88}" srcOrd="0" destOrd="0" presId="urn:microsoft.com/office/officeart/2005/8/layout/cycle2"/>
    <dgm:cxn modelId="{702022A8-8B45-406F-9168-3EF3C9F681D4}" srcId="{2A64EC95-D902-46BA-A73B-85E979301F77}" destId="{53843970-02AD-411B-81F7-9F8724D3030F}" srcOrd="0" destOrd="0" parTransId="{184B865D-7F0E-4562-A69C-9DD5B32C6D7D}" sibTransId="{5A17930D-BB8D-4627-B7AD-1A994CD169E6}"/>
    <dgm:cxn modelId="{45B20AB9-AF2E-4E7B-A877-5D5C93C1526A}" type="presOf" srcId="{C3E6042B-6CF2-4205-94D0-60DB714BE53A}" destId="{95E304E0-C911-47FA-9382-6B18DD5B8340}" srcOrd="0" destOrd="0" presId="urn:microsoft.com/office/officeart/2005/8/layout/cycle2"/>
    <dgm:cxn modelId="{9DD7E2BD-1C2B-4ECA-A997-AA4438E76FAC}" type="presOf" srcId="{6514D2C4-464F-4A01-8773-73264E4EC3FA}" destId="{D96DD5CE-9423-45F6-853D-F77778A899FB}" srcOrd="1" destOrd="0" presId="urn:microsoft.com/office/officeart/2005/8/layout/cycle2"/>
    <dgm:cxn modelId="{948EF8CC-F44A-458E-933F-77E168B1E963}" type="presOf" srcId="{2A64EC95-D902-46BA-A73B-85E979301F77}" destId="{488BBBD5-116E-4F0C-8274-2EF034F6750B}" srcOrd="0" destOrd="0" presId="urn:microsoft.com/office/officeart/2005/8/layout/cycle2"/>
    <dgm:cxn modelId="{28BEE6D8-606B-47AD-B67E-DB4FA00C84E0}" type="presOf" srcId="{53C1A0B9-8F5E-4858-B009-22049FF7DDAB}" destId="{20923DFD-A94E-4A29-8F66-8182FC95C373}" srcOrd="1" destOrd="0" presId="urn:microsoft.com/office/officeart/2005/8/layout/cycle2"/>
    <dgm:cxn modelId="{0B16D7F1-952D-4500-A1ED-D47790E896CD}" type="presOf" srcId="{B54C488B-CE5D-40EF-8275-A16DE9642F77}" destId="{3FAE94C8-8402-41CA-9162-951F363D0869}" srcOrd="0" destOrd="0" presId="urn:microsoft.com/office/officeart/2005/8/layout/cycle2"/>
    <dgm:cxn modelId="{CE9098F7-78FA-4132-B005-DE6EEA1E4783}" type="presOf" srcId="{957B7184-11FD-445B-8130-DB91149D16D1}" destId="{4E73AEC3-1CF1-471B-8921-879271AB7C9C}" srcOrd="0" destOrd="0" presId="urn:microsoft.com/office/officeart/2005/8/layout/cycle2"/>
    <dgm:cxn modelId="{8C40B864-AE9C-4740-A11F-BCABEEFB4EEE}" type="presParOf" srcId="{488BBBD5-116E-4F0C-8274-2EF034F6750B}" destId="{EC44400C-5CD4-44A1-B8D1-BC4E7D5BDD88}" srcOrd="0" destOrd="0" presId="urn:microsoft.com/office/officeart/2005/8/layout/cycle2"/>
    <dgm:cxn modelId="{40ADCF89-7B1E-4C2F-919D-98D0D4F65A86}" type="presParOf" srcId="{488BBBD5-116E-4F0C-8274-2EF034F6750B}" destId="{66F3FBD4-D75B-48D7-8B6D-6F8A12052825}" srcOrd="1" destOrd="0" presId="urn:microsoft.com/office/officeart/2005/8/layout/cycle2"/>
    <dgm:cxn modelId="{88D695FD-1450-4130-8AD0-8020E7172399}" type="presParOf" srcId="{66F3FBD4-D75B-48D7-8B6D-6F8A12052825}" destId="{0CFBAE72-4834-4C68-AA50-B9A7D2EE02C9}" srcOrd="0" destOrd="0" presId="urn:microsoft.com/office/officeart/2005/8/layout/cycle2"/>
    <dgm:cxn modelId="{D643E379-E2E8-47CF-8839-369055340866}" type="presParOf" srcId="{488BBBD5-116E-4F0C-8274-2EF034F6750B}" destId="{9E85F3DA-AF23-449C-8DF3-DEB562833D08}" srcOrd="2" destOrd="0" presId="urn:microsoft.com/office/officeart/2005/8/layout/cycle2"/>
    <dgm:cxn modelId="{47DA3BAB-183F-4A6D-9A57-AD3EE7BBA53F}" type="presParOf" srcId="{488BBBD5-116E-4F0C-8274-2EF034F6750B}" destId="{5F794274-4FA8-4C93-82C2-E997158EDA39}" srcOrd="3" destOrd="0" presId="urn:microsoft.com/office/officeart/2005/8/layout/cycle2"/>
    <dgm:cxn modelId="{B1CB0CC5-1B7D-4284-A741-0ED5D7F99CA7}" type="presParOf" srcId="{5F794274-4FA8-4C93-82C2-E997158EDA39}" destId="{D96DD5CE-9423-45F6-853D-F77778A899FB}" srcOrd="0" destOrd="0" presId="urn:microsoft.com/office/officeart/2005/8/layout/cycle2"/>
    <dgm:cxn modelId="{38F45AAB-F533-4D00-B819-9F529155A384}" type="presParOf" srcId="{488BBBD5-116E-4F0C-8274-2EF034F6750B}" destId="{2A9A4DE2-2D6B-4588-9772-9AF179E68986}" srcOrd="4" destOrd="0" presId="urn:microsoft.com/office/officeart/2005/8/layout/cycle2"/>
    <dgm:cxn modelId="{9F9D09D2-C875-4A64-89BD-8B5A498217A7}" type="presParOf" srcId="{488BBBD5-116E-4F0C-8274-2EF034F6750B}" destId="{7FDDE52C-68A0-47D1-8DD4-C18F13A0DA8D}" srcOrd="5" destOrd="0" presId="urn:microsoft.com/office/officeart/2005/8/layout/cycle2"/>
    <dgm:cxn modelId="{E7FBA759-7729-43B3-BD3E-08950DA50A2B}" type="presParOf" srcId="{7FDDE52C-68A0-47D1-8DD4-C18F13A0DA8D}" destId="{20923DFD-A94E-4A29-8F66-8182FC95C373}" srcOrd="0" destOrd="0" presId="urn:microsoft.com/office/officeart/2005/8/layout/cycle2"/>
    <dgm:cxn modelId="{B536FEE3-AC56-4D23-9A75-B6885B48880C}" type="presParOf" srcId="{488BBBD5-116E-4F0C-8274-2EF034F6750B}" destId="{95E304E0-C911-47FA-9382-6B18DD5B8340}" srcOrd="6" destOrd="0" presId="urn:microsoft.com/office/officeart/2005/8/layout/cycle2"/>
    <dgm:cxn modelId="{C724B301-D1DC-42AE-9A87-042A1C4842A5}" type="presParOf" srcId="{488BBBD5-116E-4F0C-8274-2EF034F6750B}" destId="{3FAE94C8-8402-41CA-9162-951F363D0869}" srcOrd="7" destOrd="0" presId="urn:microsoft.com/office/officeart/2005/8/layout/cycle2"/>
    <dgm:cxn modelId="{D6788DEB-87A8-4C71-82CC-92FB91698BE4}" type="presParOf" srcId="{3FAE94C8-8402-41CA-9162-951F363D0869}" destId="{6E89C458-ED47-47AA-8D89-193B2106FA2D}" srcOrd="0" destOrd="0" presId="urn:microsoft.com/office/officeart/2005/8/layout/cycle2"/>
    <dgm:cxn modelId="{7B571CA9-F21C-45BC-B12B-6E1033143B6E}" type="presParOf" srcId="{488BBBD5-116E-4F0C-8274-2EF034F6750B}" destId="{01AA4FAF-36ED-494A-8742-6E62B74E74E8}" srcOrd="8" destOrd="0" presId="urn:microsoft.com/office/officeart/2005/8/layout/cycle2"/>
    <dgm:cxn modelId="{199F1C1C-F01B-4DBF-A3DD-4FAAAAE92643}" type="presParOf" srcId="{488BBBD5-116E-4F0C-8274-2EF034F6750B}" destId="{4E73AEC3-1CF1-471B-8921-879271AB7C9C}" srcOrd="9" destOrd="0" presId="urn:microsoft.com/office/officeart/2005/8/layout/cycle2"/>
    <dgm:cxn modelId="{C27DB3D9-CC85-477E-8030-298078F616E3}" type="presParOf" srcId="{4E73AEC3-1CF1-471B-8921-879271AB7C9C}" destId="{29F681DE-6918-47B4-BC8C-D329EE1AB54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4400C-5CD4-44A1-B8D1-BC4E7D5BDD88}">
      <dsp:nvSpPr>
        <dsp:cNvPr id="0" name=""/>
        <dsp:cNvSpPr/>
      </dsp:nvSpPr>
      <dsp:spPr>
        <a:xfrm>
          <a:off x="3172492" y="0"/>
          <a:ext cx="2233211" cy="1749028"/>
        </a:xfrm>
        <a:prstGeom prst="ellipse">
          <a:avLst/>
        </a:prstGeom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ln>
          <a:solidFill>
            <a:srgbClr val="0000CC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>
              <a:solidFill>
                <a:srgbClr val="0000CC"/>
              </a:solidFill>
            </a:rPr>
            <a:t>Nutrition &amp; Medical Mission </a:t>
          </a:r>
          <a:endParaRPr lang="en-IN" sz="2000" b="1" kern="1200" dirty="0">
            <a:solidFill>
              <a:srgbClr val="0000CC"/>
            </a:solidFill>
          </a:endParaRPr>
        </a:p>
      </dsp:txBody>
      <dsp:txXfrm>
        <a:off x="3499538" y="256139"/>
        <a:ext cx="1579119" cy="1236750"/>
      </dsp:txXfrm>
    </dsp:sp>
    <dsp:sp modelId="{66F3FBD4-D75B-48D7-8B6D-6F8A12052825}">
      <dsp:nvSpPr>
        <dsp:cNvPr id="0" name=""/>
        <dsp:cNvSpPr/>
      </dsp:nvSpPr>
      <dsp:spPr>
        <a:xfrm rot="1807175">
          <a:off x="5202231" y="1219075"/>
          <a:ext cx="379109" cy="590296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500" kern="1200"/>
        </a:p>
      </dsp:txBody>
      <dsp:txXfrm>
        <a:off x="5209909" y="1308598"/>
        <a:ext cx="265376" cy="354178"/>
      </dsp:txXfrm>
    </dsp:sp>
    <dsp:sp modelId="{9E85F3DA-AF23-449C-8DF3-DEB562833D08}">
      <dsp:nvSpPr>
        <dsp:cNvPr id="0" name=""/>
        <dsp:cNvSpPr/>
      </dsp:nvSpPr>
      <dsp:spPr>
        <a:xfrm>
          <a:off x="5390576" y="1286791"/>
          <a:ext cx="2233211" cy="1749028"/>
        </a:xfrm>
        <a:prstGeom prst="ellipse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ln>
          <a:solidFill>
            <a:srgbClr val="FF0000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rgbClr val="0000CC"/>
              </a:solidFill>
            </a:rPr>
            <a:t>Vocational Training</a:t>
          </a:r>
        </a:p>
      </dsp:txBody>
      <dsp:txXfrm>
        <a:off x="5717622" y="1542930"/>
        <a:ext cx="1579119" cy="1236750"/>
      </dsp:txXfrm>
    </dsp:sp>
    <dsp:sp modelId="{5F794274-4FA8-4C93-82C2-E997158EDA39}">
      <dsp:nvSpPr>
        <dsp:cNvPr id="0" name=""/>
        <dsp:cNvSpPr/>
      </dsp:nvSpPr>
      <dsp:spPr>
        <a:xfrm rot="6260652">
          <a:off x="5848248" y="3216740"/>
          <a:ext cx="1038041" cy="590296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500" kern="1200"/>
        </a:p>
      </dsp:txBody>
      <dsp:txXfrm rot="10800000">
        <a:off x="5958729" y="3249015"/>
        <a:ext cx="860952" cy="354178"/>
      </dsp:txXfrm>
    </dsp:sp>
    <dsp:sp modelId="{2A9A4DE2-2D6B-4588-9772-9AF179E68986}">
      <dsp:nvSpPr>
        <dsp:cNvPr id="0" name=""/>
        <dsp:cNvSpPr/>
      </dsp:nvSpPr>
      <dsp:spPr>
        <a:xfrm>
          <a:off x="4586319" y="4021193"/>
          <a:ext cx="2443252" cy="1749028"/>
        </a:xfrm>
        <a:prstGeom prst="ellipse">
          <a:avLst/>
        </a:prstGeom>
        <a:gradFill rotWithShape="0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ln>
          <a:solidFill>
            <a:srgbClr val="00B0F0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1" kern="1200" dirty="0">
              <a:solidFill>
                <a:srgbClr val="0000CC"/>
              </a:solidFill>
            </a:rPr>
            <a:t>Disaster Management</a:t>
          </a:r>
        </a:p>
      </dsp:txBody>
      <dsp:txXfrm>
        <a:off x="4944125" y="4277332"/>
        <a:ext cx="1727640" cy="1236750"/>
      </dsp:txXfrm>
    </dsp:sp>
    <dsp:sp modelId="{7FDDE52C-68A0-47D1-8DD4-C18F13A0DA8D}">
      <dsp:nvSpPr>
        <dsp:cNvPr id="0" name=""/>
        <dsp:cNvSpPr/>
      </dsp:nvSpPr>
      <dsp:spPr>
        <a:xfrm rot="10799995">
          <a:off x="4024221" y="4600561"/>
          <a:ext cx="560059" cy="590296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500" kern="1200"/>
        </a:p>
      </dsp:txBody>
      <dsp:txXfrm rot="10800000">
        <a:off x="4192239" y="4718620"/>
        <a:ext cx="392041" cy="354178"/>
      </dsp:txXfrm>
    </dsp:sp>
    <dsp:sp modelId="{95E304E0-C911-47FA-9382-6B18DD5B8340}">
      <dsp:nvSpPr>
        <dsp:cNvPr id="0" name=""/>
        <dsp:cNvSpPr/>
      </dsp:nvSpPr>
      <dsp:spPr>
        <a:xfrm>
          <a:off x="1771523" y="4021197"/>
          <a:ext cx="2233211" cy="1749028"/>
        </a:xfrm>
        <a:prstGeom prst="ellipse">
          <a:avLst/>
        </a:prstGeom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ln>
          <a:solidFill>
            <a:srgbClr val="DF1178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1" kern="1200">
              <a:solidFill>
                <a:srgbClr val="0000CC"/>
              </a:solidFill>
            </a:rPr>
            <a:t>Technology Mission</a:t>
          </a:r>
          <a:endParaRPr lang="en-IN" sz="1800" b="1" kern="1200" dirty="0">
            <a:solidFill>
              <a:srgbClr val="0000CC"/>
            </a:solidFill>
          </a:endParaRPr>
        </a:p>
      </dsp:txBody>
      <dsp:txXfrm>
        <a:off x="2098569" y="4277336"/>
        <a:ext cx="1579119" cy="1236750"/>
      </dsp:txXfrm>
    </dsp:sp>
    <dsp:sp modelId="{3FAE94C8-8402-41CA-9162-951F363D0869}">
      <dsp:nvSpPr>
        <dsp:cNvPr id="0" name=""/>
        <dsp:cNvSpPr/>
      </dsp:nvSpPr>
      <dsp:spPr>
        <a:xfrm rot="15061774">
          <a:off x="1784788" y="3327055"/>
          <a:ext cx="731741" cy="590296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500" kern="1200"/>
        </a:p>
      </dsp:txBody>
      <dsp:txXfrm rot="10800000">
        <a:off x="1902117" y="3528849"/>
        <a:ext cx="554652" cy="354178"/>
      </dsp:txXfrm>
    </dsp:sp>
    <dsp:sp modelId="{01AA4FAF-36ED-494A-8742-6E62B74E74E8}">
      <dsp:nvSpPr>
        <dsp:cNvPr id="0" name=""/>
        <dsp:cNvSpPr/>
      </dsp:nvSpPr>
      <dsp:spPr>
        <a:xfrm>
          <a:off x="886862" y="1447641"/>
          <a:ext cx="2233211" cy="1749028"/>
        </a:xfrm>
        <a:prstGeom prst="ellipse">
          <a:avLst/>
        </a:prstGeom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ln>
          <a:solidFill>
            <a:srgbClr val="660033"/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b="1" kern="1200" dirty="0">
              <a:solidFill>
                <a:srgbClr val="0000CC"/>
              </a:solidFill>
            </a:rPr>
            <a:t>SSS </a:t>
          </a:r>
          <a:r>
            <a:rPr lang="en-IN" sz="2000" b="1" kern="1200" dirty="0" err="1">
              <a:solidFill>
                <a:srgbClr val="0000CC"/>
              </a:solidFill>
            </a:rPr>
            <a:t>Vidya</a:t>
          </a:r>
          <a:r>
            <a:rPr lang="en-IN" sz="2000" b="1" kern="1200" dirty="0">
              <a:solidFill>
                <a:srgbClr val="0000CC"/>
              </a:solidFill>
            </a:rPr>
            <a:t> </a:t>
          </a:r>
          <a:r>
            <a:rPr lang="en-IN" sz="2000" b="1" kern="1200" dirty="0" err="1">
              <a:solidFill>
                <a:srgbClr val="0000CC"/>
              </a:solidFill>
            </a:rPr>
            <a:t>Jyothi</a:t>
          </a:r>
          <a:endParaRPr lang="en-IN" sz="2000" b="1" kern="1200" dirty="0">
            <a:solidFill>
              <a:srgbClr val="0000CC"/>
            </a:solidFill>
          </a:endParaRPr>
        </a:p>
      </dsp:txBody>
      <dsp:txXfrm>
        <a:off x="1213908" y="1703780"/>
        <a:ext cx="1579119" cy="1236750"/>
      </dsp:txXfrm>
    </dsp:sp>
    <dsp:sp modelId="{4E73AEC3-1CF1-471B-8921-879271AB7C9C}">
      <dsp:nvSpPr>
        <dsp:cNvPr id="0" name=""/>
        <dsp:cNvSpPr/>
      </dsp:nvSpPr>
      <dsp:spPr>
        <a:xfrm rot="19659072">
          <a:off x="2851783" y="1308403"/>
          <a:ext cx="572523" cy="590296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500" kern="1200"/>
        </a:p>
      </dsp:txBody>
      <dsp:txXfrm>
        <a:off x="2865111" y="1472413"/>
        <a:ext cx="400766" cy="354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AC698C-37E3-41AD-ABF6-203AB90CE7A6}" type="datetimeFigureOut">
              <a:rPr lang="en-IN"/>
              <a:pPr>
                <a:defRPr/>
              </a:pPr>
              <a:t>09-05-2021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5B9D037-55D6-4392-815D-34C84E416CA4}" type="slidenum">
              <a:rPr lang="en-IN" altLang="en-US"/>
              <a:pPr>
                <a:defRPr/>
              </a:pPr>
              <a:t>‹#›</a:t>
            </a:fld>
            <a:endParaRPr lang="en-I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8573D5-75C7-456E-825E-AB43C07CEDAD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68EA0ABE-6AF0-462F-AF27-962963630D57}" type="slidenum">
              <a:rPr lang="en-US" altLang="en-US" sz="1200">
                <a:latin typeface="Calibri" pitchFamily="34" charset="0"/>
              </a:rPr>
              <a:pPr algn="r" eaLnBrk="1" hangingPunct="1"/>
              <a:t>2</a:t>
            </a:fld>
            <a:endParaRPr lang="en-US" altLang="en-US" sz="1200">
              <a:latin typeface="Calibri" pitchFamily="34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DBB89E-CBE0-4147-8BF2-BBAE3A9C6695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84FCE-8CC3-4A48-8BE4-DBE80ECEE7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388D5-6793-490C-9ABF-E48A5CBA2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FB014-35C5-43E9-B162-42842CB301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E3AB1-399F-4D3B-8182-20C9D59CA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F8584-67B2-40F4-968F-855D6E4549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E9F39-D664-4BA6-9F71-E1556196D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F3F7B-BC50-4434-B035-A39F60BB7C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9D893-1AA0-4D0B-96D6-AF079159EA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A6E58-A43A-4E40-AA60-CDEBBE48CA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B3E63-F1E9-4A04-B69B-FFB70A213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AC1BF-7AD2-4A11-9AC1-5D8FE6FF58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30 January,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All India IT Workshop - Sivam - Hyderabad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itchFamily="18" charset="0"/>
              </a:defRPr>
            </a:lvl1pPr>
          </a:lstStyle>
          <a:p>
            <a:pPr>
              <a:defRPr/>
            </a:pPr>
            <a:fld id="{74298932-B995-48EA-B7B4-D5777C5126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23" r:id="rId4"/>
    <p:sldLayoutId id="2147483924" r:id="rId5"/>
    <p:sldLayoutId id="2147483931" r:id="rId6"/>
    <p:sldLayoutId id="2147483925" r:id="rId7"/>
    <p:sldLayoutId id="2147483932" r:id="rId8"/>
    <p:sldLayoutId id="2147483933" r:id="rId9"/>
    <p:sldLayoutId id="2147483926" r:id="rId10"/>
    <p:sldLayoutId id="214748392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4.jpeg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305800" cy="1447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N" sz="4400" dirty="0">
                <a:solidFill>
                  <a:srgbClr val="FF0000"/>
                </a:solidFill>
              </a:rPr>
              <a:t>Sri Sathya Sai Grama </a:t>
            </a:r>
            <a:r>
              <a:rPr lang="en-IN" sz="4400" dirty="0" err="1">
                <a:solidFill>
                  <a:srgbClr val="FF0000"/>
                </a:solidFill>
              </a:rPr>
              <a:t>Seva</a:t>
            </a:r>
            <a:br>
              <a:rPr lang="en-IN" sz="4400" dirty="0">
                <a:solidFill>
                  <a:srgbClr val="FF0000"/>
                </a:solidFill>
              </a:rPr>
            </a:br>
            <a:r>
              <a:rPr lang="en-IN" sz="4400" dirty="0">
                <a:solidFill>
                  <a:srgbClr val="FF0000"/>
                </a:solidFill>
              </a:rPr>
              <a:t>in 6000 villages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457200" y="2667000"/>
            <a:ext cx="8458200" cy="2590800"/>
          </a:xfrm>
        </p:spPr>
        <p:txBody>
          <a:bodyPr/>
          <a:lstStyle/>
          <a:p>
            <a:pPr algn="ctr" eaLnBrk="1" hangingPunct="1"/>
            <a:r>
              <a:rPr lang="en-US" sz="3600" b="1" dirty="0" err="1">
                <a:solidFill>
                  <a:srgbClr val="C00000"/>
                </a:solidFill>
              </a:rPr>
              <a:t>Bhagawan’s</a:t>
            </a:r>
            <a:r>
              <a:rPr lang="en-US" sz="3600" b="1" dirty="0">
                <a:solidFill>
                  <a:srgbClr val="C00000"/>
                </a:solidFill>
              </a:rPr>
              <a:t> Birth Centenary Objective of </a:t>
            </a:r>
          </a:p>
          <a:p>
            <a:pPr algn="ctr" eaLnBrk="1" hangingPunct="1"/>
            <a:r>
              <a:rPr lang="en-IN" altLang="en-US" sz="3600" dirty="0">
                <a:solidFill>
                  <a:srgbClr val="0000CC"/>
                </a:solidFill>
              </a:rPr>
              <a:t>Sri Sathya Sai </a:t>
            </a:r>
            <a:r>
              <a:rPr lang="en-IN" altLang="en-US" sz="3600" dirty="0" err="1">
                <a:solidFill>
                  <a:srgbClr val="0000CC"/>
                </a:solidFill>
              </a:rPr>
              <a:t>Seva</a:t>
            </a:r>
            <a:r>
              <a:rPr lang="en-IN" altLang="en-US" sz="3600" dirty="0">
                <a:solidFill>
                  <a:srgbClr val="0000CC"/>
                </a:solidFill>
              </a:rPr>
              <a:t> Organisations</a:t>
            </a:r>
          </a:p>
          <a:p>
            <a:pPr algn="ctr" eaLnBrk="1" hangingPunct="1"/>
            <a:r>
              <a:rPr lang="en-IN" altLang="en-US" sz="3600" dirty="0">
                <a:solidFill>
                  <a:srgbClr val="0000CC"/>
                </a:solidFill>
              </a:rPr>
              <a:t>India</a:t>
            </a: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BE7B94-6A7F-4EBE-9AA4-F16231FB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Selection criteria of the villages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B3958-DA1B-48FE-9861-ABFA568FE6D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001000" cy="5483352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 Drinking water facility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 Medical facility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 Transportation 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Communication Facilities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Untrained and Unemployed Youth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shall be no </a:t>
            </a:r>
            <a:r>
              <a:rPr lang="en-IN" sz="2800" b="1" dirty="0" err="1">
                <a:solidFill>
                  <a:srgbClr val="00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Bhajana</a:t>
            </a:r>
            <a:r>
              <a:rPr lang="en-IN" sz="2800" b="1" dirty="0">
                <a:solidFill>
                  <a:srgbClr val="00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800" b="1" dirty="0" err="1">
                <a:solidFill>
                  <a:srgbClr val="00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Mandali</a:t>
            </a:r>
            <a:r>
              <a:rPr lang="en-IN" sz="2800" b="1" dirty="0">
                <a:solidFill>
                  <a:srgbClr val="00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on date of selection.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Non- adoption of the village by any other Organisation.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5F9115-10BD-4C22-8D3E-ADC5B321E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3A6E58-A43A-4E40-AA60-CDEBBE48CA5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22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457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200" b="1" dirty="0">
                <a:solidFill>
                  <a:srgbClr val="FF0000"/>
                </a:solidFill>
              </a:rPr>
              <a:t>Integrated Approach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69592073"/>
              </p:ext>
            </p:extLst>
          </p:nvPr>
        </p:nvGraphicFramePr>
        <p:xfrm>
          <a:off x="152400" y="762000"/>
          <a:ext cx="8610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43540" y="3733800"/>
            <a:ext cx="3704860" cy="584775"/>
          </a:xfrm>
          <a:prstGeom prst="rect">
            <a:avLst/>
          </a:prstGeom>
          <a:gradFill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3200" b="1" dirty="0">
                <a:solidFill>
                  <a:srgbClr val="FF0000"/>
                </a:solidFill>
              </a:rPr>
              <a:t>SSS Grama </a:t>
            </a:r>
            <a:r>
              <a:rPr lang="en-IN" sz="3200" b="1" dirty="0" err="1">
                <a:solidFill>
                  <a:srgbClr val="FF0000"/>
                </a:solidFill>
              </a:rPr>
              <a:t>Seva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15365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1C54B6-DDE1-47CD-A126-57B7F19654C3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Down Arrow Callout 6"/>
          <p:cNvSpPr/>
          <p:nvPr/>
        </p:nvSpPr>
        <p:spPr>
          <a:xfrm>
            <a:off x="3352800" y="2667000"/>
            <a:ext cx="2057400" cy="10668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N" sz="3200" b="1" dirty="0">
                <a:solidFill>
                  <a:srgbClr val="002060"/>
                </a:solidFill>
              </a:rPr>
              <a:t>Samithi</a:t>
            </a:r>
          </a:p>
        </p:txBody>
      </p:sp>
      <p:sp>
        <p:nvSpPr>
          <p:cNvPr id="9" name="Pentagon 8"/>
          <p:cNvSpPr/>
          <p:nvPr/>
        </p:nvSpPr>
        <p:spPr>
          <a:xfrm rot="1801176">
            <a:off x="1237311" y="999659"/>
            <a:ext cx="1828800" cy="94138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N" b="1" dirty="0">
                <a:solidFill>
                  <a:srgbClr val="0000CC"/>
                </a:solidFill>
              </a:rPr>
              <a:t>Male </a:t>
            </a:r>
          </a:p>
          <a:p>
            <a:pPr algn="ctr" eaLnBrk="1" hangingPunct="1">
              <a:defRPr/>
            </a:pPr>
            <a:r>
              <a:rPr lang="en-IN" b="1" dirty="0" err="1">
                <a:solidFill>
                  <a:srgbClr val="0000CC"/>
                </a:solidFill>
              </a:rPr>
              <a:t>Seva</a:t>
            </a:r>
            <a:r>
              <a:rPr lang="en-IN" b="1" dirty="0">
                <a:solidFill>
                  <a:srgbClr val="0000CC"/>
                </a:solidFill>
              </a:rPr>
              <a:t> Dal</a:t>
            </a:r>
          </a:p>
        </p:txBody>
      </p:sp>
      <p:sp>
        <p:nvSpPr>
          <p:cNvPr id="10" name="Pentagon 9"/>
          <p:cNvSpPr/>
          <p:nvPr/>
        </p:nvSpPr>
        <p:spPr>
          <a:xfrm rot="20016727">
            <a:off x="381000" y="4648200"/>
            <a:ext cx="1828800" cy="762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N" b="1" dirty="0">
                <a:solidFill>
                  <a:srgbClr val="0000CC"/>
                </a:solidFill>
              </a:rPr>
              <a:t>Male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0000CC"/>
                </a:solidFill>
              </a:rPr>
              <a:t>Youth</a:t>
            </a:r>
          </a:p>
        </p:txBody>
      </p:sp>
      <p:sp>
        <p:nvSpPr>
          <p:cNvPr id="11" name="Left Arrow 10"/>
          <p:cNvSpPr/>
          <p:nvPr/>
        </p:nvSpPr>
        <p:spPr>
          <a:xfrm rot="19558770">
            <a:off x="5583394" y="661703"/>
            <a:ext cx="2057400" cy="1447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N" b="1" dirty="0">
                <a:solidFill>
                  <a:srgbClr val="0000CC"/>
                </a:solidFill>
              </a:rPr>
              <a:t>Female </a:t>
            </a:r>
            <a:r>
              <a:rPr lang="en-IN" b="1" dirty="0" err="1">
                <a:solidFill>
                  <a:srgbClr val="0000CC"/>
                </a:solidFill>
              </a:rPr>
              <a:t>Sevadal</a:t>
            </a:r>
            <a:endParaRPr lang="en-IN" b="1" dirty="0">
              <a:solidFill>
                <a:srgbClr val="0000CC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 rot="1533832">
            <a:off x="6858000" y="4419600"/>
            <a:ext cx="1752600" cy="990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N" b="1" dirty="0">
                <a:solidFill>
                  <a:srgbClr val="0000CC"/>
                </a:solidFill>
              </a:rPr>
              <a:t>Female Youth</a:t>
            </a:r>
          </a:p>
        </p:txBody>
      </p:sp>
      <p:sp>
        <p:nvSpPr>
          <p:cNvPr id="13" name="Left Arrow Callout 12"/>
          <p:cNvSpPr/>
          <p:nvPr/>
        </p:nvSpPr>
        <p:spPr>
          <a:xfrm>
            <a:off x="7620000" y="1524000"/>
            <a:ext cx="990600" cy="2743200"/>
          </a:xfrm>
          <a:prstGeom prst="lef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N" b="1" dirty="0">
                <a:solidFill>
                  <a:srgbClr val="FF0000"/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FF0000"/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FF0000"/>
                </a:solidFill>
              </a:rPr>
              <a:t>L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FF0000"/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FF0000"/>
                </a:solidFill>
              </a:rPr>
              <a:t>V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FF0000"/>
                </a:solidFill>
              </a:rPr>
              <a:t> I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FF0000"/>
                </a:solidFill>
              </a:rPr>
              <a:t>K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FF0000"/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4" name="Right Arrow Callout 13"/>
          <p:cNvSpPr/>
          <p:nvPr/>
        </p:nvSpPr>
        <p:spPr>
          <a:xfrm>
            <a:off x="304800" y="1752600"/>
            <a:ext cx="914400" cy="2743200"/>
          </a:xfrm>
          <a:prstGeom prst="rightArrow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IN" b="1" dirty="0">
                <a:solidFill>
                  <a:srgbClr val="C00000"/>
                </a:solidFill>
              </a:rPr>
              <a:t>S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C00000"/>
                </a:solidFill>
              </a:rPr>
              <a:t>P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C00000"/>
                </a:solidFill>
              </a:rPr>
              <a:t>I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C00000"/>
                </a:solidFill>
              </a:rPr>
              <a:t>R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C00000"/>
                </a:solidFill>
              </a:rPr>
              <a:t>I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C00000"/>
                </a:solidFill>
              </a:rPr>
              <a:t>T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C00000"/>
                </a:solidFill>
              </a:rPr>
              <a:t>U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C00000"/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en-IN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26E5808-CED1-4D57-AB3D-1864BF5632DB}"/>
              </a:ext>
            </a:extLst>
          </p:cNvPr>
          <p:cNvSpPr/>
          <p:nvPr/>
        </p:nvSpPr>
        <p:spPr>
          <a:xfrm>
            <a:off x="3505200" y="4456331"/>
            <a:ext cx="1828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660033"/>
                </a:solidFill>
              </a:rPr>
              <a:t>IT tools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2CE81-800D-452C-BC3D-618A3BB1E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Time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B09D0-EDA4-47DF-90AA-C9585AF40EC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7824788" cy="5635752"/>
          </a:xfrm>
        </p:spPr>
        <p:txBody>
          <a:bodyPr/>
          <a:lstStyle/>
          <a:p>
            <a:pPr algn="l"/>
            <a:r>
              <a:rPr lang="en-US" sz="2400" b="1" dirty="0" err="1">
                <a:solidFill>
                  <a:srgbClr val="000066"/>
                </a:solidFill>
              </a:rPr>
              <a:t>i</a:t>
            </a:r>
            <a:r>
              <a:rPr lang="en-US" sz="2400" b="1" dirty="0">
                <a:solidFill>
                  <a:srgbClr val="000066"/>
                </a:solidFill>
              </a:rPr>
              <a:t>). Survey and Selection of Villages:  before </a:t>
            </a:r>
            <a:r>
              <a:rPr lang="en-US" sz="2400" b="1" dirty="0" err="1">
                <a:solidFill>
                  <a:srgbClr val="000066"/>
                </a:solidFill>
              </a:rPr>
              <a:t>Shivarathri</a:t>
            </a:r>
            <a:r>
              <a:rPr lang="en-US" sz="2400" b="1" dirty="0">
                <a:solidFill>
                  <a:srgbClr val="000066"/>
                </a:solidFill>
              </a:rPr>
              <a:t> 2021.</a:t>
            </a:r>
          </a:p>
          <a:p>
            <a:pPr algn="l"/>
            <a:r>
              <a:rPr lang="en-US" sz="2400" b="1" dirty="0">
                <a:solidFill>
                  <a:srgbClr val="C00000"/>
                </a:solidFill>
              </a:rPr>
              <a:t>ii). </a:t>
            </a:r>
            <a:r>
              <a:rPr lang="en-US" sz="2400" b="1" dirty="0" err="1">
                <a:solidFill>
                  <a:srgbClr val="C00000"/>
                </a:solidFill>
              </a:rPr>
              <a:t>Finalisation</a:t>
            </a:r>
            <a:r>
              <a:rPr lang="en-US" sz="2400" b="1" dirty="0">
                <a:solidFill>
                  <a:srgbClr val="C00000"/>
                </a:solidFill>
              </a:rPr>
              <a:t> of Villages: Before </a:t>
            </a:r>
            <a:r>
              <a:rPr lang="en-US" sz="2400" b="1" dirty="0" err="1">
                <a:solidFill>
                  <a:srgbClr val="C00000"/>
                </a:solidFill>
              </a:rPr>
              <a:t>Aaradhana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Mahothsavam</a:t>
            </a:r>
            <a:r>
              <a:rPr lang="en-US" sz="2400" b="1" dirty="0">
                <a:solidFill>
                  <a:srgbClr val="C00000"/>
                </a:solidFill>
              </a:rPr>
              <a:t> 2021</a:t>
            </a:r>
          </a:p>
          <a:p>
            <a:pPr algn="l"/>
            <a:r>
              <a:rPr lang="en-US" sz="2400" b="1" dirty="0">
                <a:solidFill>
                  <a:srgbClr val="000066"/>
                </a:solidFill>
              </a:rPr>
              <a:t>iii). Identification of </a:t>
            </a:r>
            <a:r>
              <a:rPr lang="en-US" sz="2400" b="1" dirty="0" err="1">
                <a:solidFill>
                  <a:srgbClr val="000066"/>
                </a:solidFill>
              </a:rPr>
              <a:t>Seva</a:t>
            </a:r>
            <a:r>
              <a:rPr lang="en-US" sz="2400" b="1" dirty="0">
                <a:solidFill>
                  <a:srgbClr val="000066"/>
                </a:solidFill>
              </a:rPr>
              <a:t> Activities in Selected Villages: between </a:t>
            </a:r>
            <a:r>
              <a:rPr lang="en-US" sz="2400" b="1" dirty="0" err="1">
                <a:solidFill>
                  <a:srgbClr val="000066"/>
                </a:solidFill>
              </a:rPr>
              <a:t>Aaradhana</a:t>
            </a:r>
            <a:r>
              <a:rPr lang="en-US" sz="2400" b="1" dirty="0">
                <a:solidFill>
                  <a:srgbClr val="000066"/>
                </a:solidFill>
              </a:rPr>
              <a:t> </a:t>
            </a:r>
            <a:r>
              <a:rPr lang="en-US" sz="2400" b="1" dirty="0" err="1">
                <a:solidFill>
                  <a:srgbClr val="000066"/>
                </a:solidFill>
              </a:rPr>
              <a:t>Mahothsavam</a:t>
            </a:r>
            <a:r>
              <a:rPr lang="en-US" sz="2400" b="1" dirty="0">
                <a:solidFill>
                  <a:srgbClr val="000066"/>
                </a:solidFill>
              </a:rPr>
              <a:t> and Guru Poornima of 2021.</a:t>
            </a:r>
          </a:p>
          <a:p>
            <a:pPr algn="l"/>
            <a:r>
              <a:rPr lang="en-US" sz="2400" b="1" dirty="0">
                <a:solidFill>
                  <a:srgbClr val="C00000"/>
                </a:solidFill>
              </a:rPr>
              <a:t>iv). Resources Planning, Logistics , </a:t>
            </a:r>
            <a:r>
              <a:rPr lang="en-US" sz="2400" b="1" dirty="0" err="1">
                <a:solidFill>
                  <a:srgbClr val="C00000"/>
                </a:solidFill>
              </a:rPr>
              <a:t>Sevadal</a:t>
            </a:r>
            <a:r>
              <a:rPr lang="en-US" sz="2400" b="1" dirty="0">
                <a:solidFill>
                  <a:srgbClr val="C00000"/>
                </a:solidFill>
              </a:rPr>
              <a:t> Training: between </a:t>
            </a:r>
            <a:r>
              <a:rPr lang="en-US" sz="2400" b="1" dirty="0" err="1">
                <a:solidFill>
                  <a:srgbClr val="C00000"/>
                </a:solidFill>
              </a:rPr>
              <a:t>Aaradhana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Mahothsavam</a:t>
            </a:r>
            <a:r>
              <a:rPr lang="en-US" sz="2400" b="1" dirty="0">
                <a:solidFill>
                  <a:srgbClr val="C00000"/>
                </a:solidFill>
              </a:rPr>
              <a:t> and Guru Poornima of 2021.</a:t>
            </a:r>
          </a:p>
          <a:p>
            <a:pPr algn="l"/>
            <a:r>
              <a:rPr lang="en-US" sz="2400" b="1" dirty="0">
                <a:solidFill>
                  <a:srgbClr val="000066"/>
                </a:solidFill>
              </a:rPr>
              <a:t>v). Commencement of </a:t>
            </a:r>
            <a:r>
              <a:rPr lang="en-US" sz="2400" b="1" dirty="0" err="1">
                <a:solidFill>
                  <a:srgbClr val="000066"/>
                </a:solidFill>
              </a:rPr>
              <a:t>Seva</a:t>
            </a:r>
            <a:r>
              <a:rPr lang="en-US" sz="2400" b="1" dirty="0">
                <a:solidFill>
                  <a:srgbClr val="000066"/>
                </a:solidFill>
              </a:rPr>
              <a:t> Activities: On Guru Poornima 2021</a:t>
            </a:r>
          </a:p>
          <a:p>
            <a:pPr algn="l"/>
            <a:r>
              <a:rPr lang="en-US" sz="2400" b="1" dirty="0">
                <a:solidFill>
                  <a:srgbClr val="C00000"/>
                </a:solidFill>
              </a:rPr>
              <a:t>vi). Conclusion of </a:t>
            </a:r>
            <a:r>
              <a:rPr lang="en-US" sz="2400" b="1" dirty="0" err="1">
                <a:solidFill>
                  <a:srgbClr val="C00000"/>
                </a:solidFill>
              </a:rPr>
              <a:t>Seva</a:t>
            </a:r>
            <a:r>
              <a:rPr lang="en-US" sz="2400" b="1" dirty="0">
                <a:solidFill>
                  <a:srgbClr val="C00000"/>
                </a:solidFill>
              </a:rPr>
              <a:t> Activities: On </a:t>
            </a:r>
            <a:r>
              <a:rPr lang="en-US" sz="2400" b="1" dirty="0" err="1">
                <a:solidFill>
                  <a:srgbClr val="C00000"/>
                </a:solidFill>
              </a:rPr>
              <a:t>Avathara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Prakatana</a:t>
            </a:r>
            <a:r>
              <a:rPr lang="en-US" sz="2400" b="1" dirty="0">
                <a:solidFill>
                  <a:srgbClr val="C00000"/>
                </a:solidFill>
              </a:rPr>
              <a:t> Day of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C01C1-A230-4BD0-9E9D-70DA923472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AE3AB1-399F-4D3B-8182-20C9D59CA1A8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911645"/>
      </p:ext>
    </p:extLst>
  </p:cSld>
  <p:clrMapOvr>
    <a:masterClrMapping/>
  </p:clrMapOvr>
  <p:transition spd="slow"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5068181"/>
            <a:ext cx="8617456" cy="66587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Grama </a:t>
            </a:r>
            <a:r>
              <a:rPr lang="en-US" sz="4800" dirty="0" err="1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Seva</a:t>
            </a:r>
            <a:r>
              <a:rPr lang="en-US" sz="4800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is Sai Rama </a:t>
            </a:r>
            <a:r>
              <a:rPr lang="en-US" sz="4800" dirty="0" err="1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Seva</a:t>
            </a:r>
            <a:endParaRPr lang="en-US" sz="4800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713079" y="5728482"/>
            <a:ext cx="2815972" cy="685799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Jai </a:t>
            </a:r>
            <a:r>
              <a:rPr lang="en-US" altLang="en-US" sz="36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Sai</a:t>
            </a:r>
            <a:r>
              <a:rPr lang="en-US" altLang="en-US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 Ram</a:t>
            </a:r>
          </a:p>
        </p:txBody>
      </p:sp>
      <p:pic>
        <p:nvPicPr>
          <p:cNvPr id="18436" name="Picture 6" descr="Swam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5716" y="76201"/>
            <a:ext cx="6331884" cy="4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BF652D-4D21-440F-B894-E90CC741B78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6" descr="IMG_01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7132" y="152400"/>
            <a:ext cx="6840000" cy="4557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F30B23-8C2D-40FC-9EB0-9F67D9515E0D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5" name="Picture 4" descr="Rigveda.jpg"/>
          <p:cNvPicPr/>
          <p:nvPr/>
        </p:nvPicPr>
        <p:blipFill rotWithShape="1">
          <a:blip r:embed="rId4" cstate="print"/>
          <a:srcRect b="24119"/>
          <a:stretch/>
        </p:blipFill>
        <p:spPr>
          <a:xfrm>
            <a:off x="1143000" y="4724400"/>
            <a:ext cx="6840000" cy="126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6019800"/>
            <a:ext cx="8510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</a:rPr>
              <a:t>“May all the Life in this Village  be Happy and without any afflictions”</a:t>
            </a:r>
            <a:endParaRPr lang="en-IN" sz="20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BA66E-3574-45A0-BE90-30DAB5468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SSSSO Strength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73550-3F35-4EEC-B679-9200FFF3CEC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924800" cy="5056314"/>
          </a:xfrm>
        </p:spPr>
        <p:txBody>
          <a:bodyPr/>
          <a:lstStyle/>
          <a:p>
            <a:r>
              <a:rPr lang="en-US" sz="3600" dirty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 of SSSSO as on now is: </a:t>
            </a:r>
          </a:p>
          <a:p>
            <a:r>
              <a:rPr lang="en-US" sz="3600" dirty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 States (25 Political)</a:t>
            </a:r>
          </a:p>
          <a:p>
            <a:r>
              <a:rPr lang="en-US" sz="3600" dirty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458 Districts (440 Revenue Districts)</a:t>
            </a:r>
          </a:p>
          <a:p>
            <a:r>
              <a:rPr lang="en-US" sz="4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2887 </a:t>
            </a:r>
            <a:r>
              <a:rPr lang="en-US" sz="4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Samithis</a:t>
            </a:r>
            <a:r>
              <a:rPr lang="en-US" sz="4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dirty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3742 </a:t>
            </a:r>
            <a:r>
              <a:rPr lang="en-US" sz="3600" dirty="0" err="1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Bhajana</a:t>
            </a:r>
            <a:r>
              <a:rPr lang="en-US" sz="3600" dirty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Mandalis</a:t>
            </a:r>
            <a:endParaRPr lang="en-US" sz="3600" dirty="0">
              <a:solidFill>
                <a:srgbClr val="0000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dirty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2,21,000 </a:t>
            </a:r>
            <a:r>
              <a:rPr lang="en-US" sz="3600" dirty="0" err="1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Sevadal</a:t>
            </a:r>
            <a:r>
              <a:rPr lang="en-US" sz="3600" dirty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Gents and Ladies including youth</a:t>
            </a:r>
            <a:endParaRPr lang="en-US" sz="3600" dirty="0">
              <a:solidFill>
                <a:srgbClr val="0000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306D7-4948-4070-9289-B8C5C050F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AE3AB1-399F-4D3B-8182-20C9D59CA1A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0985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0827-7D9B-4D5A-817E-F265B570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Scope of Identifying 6000 Villages for </a:t>
            </a:r>
            <a:br>
              <a:rPr lang="en-IN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IN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Sri Sathya Sai Grama </a:t>
            </a:r>
            <a:r>
              <a:rPr lang="en-IN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Seva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6895A-020B-43DE-A898-2FC54B7E5E0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l">
              <a:lnSpc>
                <a:spcPct val="106000"/>
              </a:lnSpc>
              <a:buNone/>
            </a:pPr>
            <a:r>
              <a:rPr lang="en-US" dirty="0">
                <a:solidFill>
                  <a:srgbClr val="0000CC"/>
                </a:solidFill>
              </a:rPr>
              <a:t>1. Out of SSS VIP: 60% of total 3315 villages, where SSS VIP was commenced but gradually withdrawn or partially completed: </a:t>
            </a:r>
            <a:r>
              <a:rPr lang="en-US" dirty="0">
                <a:solidFill>
                  <a:srgbClr val="C00000"/>
                </a:solidFill>
              </a:rPr>
              <a:t>2000 </a:t>
            </a:r>
            <a:r>
              <a:rPr lang="en-US" dirty="0">
                <a:solidFill>
                  <a:srgbClr val="0000CC"/>
                </a:solidFill>
              </a:rPr>
              <a:t>Villages</a:t>
            </a:r>
          </a:p>
          <a:p>
            <a:pPr marL="0" lvl="0" indent="0" algn="l">
              <a:lnSpc>
                <a:spcPct val="106000"/>
              </a:lnSpc>
              <a:buNone/>
            </a:pPr>
            <a:r>
              <a:rPr lang="en-US" dirty="0">
                <a:solidFill>
                  <a:srgbClr val="0000CC"/>
                </a:solidFill>
              </a:rPr>
              <a:t>2. Villages to be selected afresh One each by every </a:t>
            </a:r>
            <a:r>
              <a:rPr lang="en-US" dirty="0" err="1">
                <a:solidFill>
                  <a:srgbClr val="0000CC"/>
                </a:solidFill>
              </a:rPr>
              <a:t>Seva</a:t>
            </a:r>
            <a:r>
              <a:rPr lang="en-US" dirty="0">
                <a:solidFill>
                  <a:srgbClr val="0000CC"/>
                </a:solidFill>
              </a:rPr>
              <a:t> Samithi. : </a:t>
            </a:r>
            <a:r>
              <a:rPr lang="en-US" dirty="0">
                <a:solidFill>
                  <a:srgbClr val="C00000"/>
                </a:solidFill>
              </a:rPr>
              <a:t>3081</a:t>
            </a:r>
            <a:r>
              <a:rPr lang="en-US" dirty="0">
                <a:solidFill>
                  <a:srgbClr val="0000CC"/>
                </a:solidFill>
              </a:rPr>
              <a:t> Villages</a:t>
            </a:r>
          </a:p>
          <a:p>
            <a:pPr marL="0" lvl="0" indent="0" algn="l">
              <a:lnSpc>
                <a:spcPct val="106000"/>
              </a:lnSpc>
              <a:buNone/>
            </a:pPr>
            <a:r>
              <a:rPr lang="en-US" dirty="0">
                <a:solidFill>
                  <a:srgbClr val="0000CC"/>
                </a:solidFill>
              </a:rPr>
              <a:t>3. SSSVJ: villages wherever Sri Sathya Sai Vidya Jyothi </a:t>
            </a:r>
            <a:r>
              <a:rPr lang="en-US" dirty="0" err="1">
                <a:solidFill>
                  <a:srgbClr val="0000CC"/>
                </a:solidFill>
              </a:rPr>
              <a:t>Seva</a:t>
            </a:r>
            <a:r>
              <a:rPr lang="en-US" dirty="0">
                <a:solidFill>
                  <a:srgbClr val="0000CC"/>
                </a:solidFill>
              </a:rPr>
              <a:t> was commenced :  </a:t>
            </a:r>
            <a:r>
              <a:rPr lang="en-US" dirty="0">
                <a:solidFill>
                  <a:srgbClr val="C00000"/>
                </a:solidFill>
              </a:rPr>
              <a:t>619</a:t>
            </a:r>
            <a:r>
              <a:rPr lang="en-US" dirty="0">
                <a:solidFill>
                  <a:srgbClr val="0000CC"/>
                </a:solidFill>
              </a:rPr>
              <a:t> villages</a:t>
            </a:r>
          </a:p>
          <a:p>
            <a:pPr marL="0" lvl="0" indent="0" algn="l">
              <a:lnSpc>
                <a:spcPct val="106000"/>
              </a:lnSpc>
              <a:buNone/>
            </a:pPr>
            <a:r>
              <a:rPr lang="en-US" dirty="0">
                <a:solidFill>
                  <a:srgbClr val="0000CC"/>
                </a:solidFill>
              </a:rPr>
              <a:t>4. Villages from the National Initiative of Tribal Villages Development: </a:t>
            </a:r>
            <a:r>
              <a:rPr lang="en-US" dirty="0">
                <a:solidFill>
                  <a:srgbClr val="C00000"/>
                </a:solidFill>
              </a:rPr>
              <a:t>300</a:t>
            </a:r>
            <a:r>
              <a:rPr lang="en-US" dirty="0">
                <a:solidFill>
                  <a:srgbClr val="0000CC"/>
                </a:solidFill>
              </a:rPr>
              <a:t> Villages approximately</a:t>
            </a:r>
          </a:p>
          <a:p>
            <a:pPr marL="0" lvl="0" indent="0" algn="ctr">
              <a:lnSpc>
                <a:spcPct val="106000"/>
              </a:lnSpc>
              <a:buNone/>
            </a:pPr>
            <a:r>
              <a:rPr lang="en-US" sz="4000" b="1" dirty="0">
                <a:solidFill>
                  <a:srgbClr val="FF0000"/>
                </a:solidFill>
              </a:rPr>
              <a:t>TOTAL : 6000 villages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0CAB8-D82F-4CDD-97C5-26933D81B3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AE3AB1-399F-4D3B-8182-20C9D59CA1A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520633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5D7E0-1AEF-47D6-A625-FD77B2F49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E3AB1-399F-4D3B-8182-20C9D59CA1A8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3194A0E-5E13-402B-98B2-F30573A05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945923"/>
              </p:ext>
            </p:extLst>
          </p:nvPr>
        </p:nvGraphicFramePr>
        <p:xfrm>
          <a:off x="224026" y="120715"/>
          <a:ext cx="6481574" cy="6616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4675">
                  <a:extLst>
                    <a:ext uri="{9D8B030D-6E8A-4147-A177-3AD203B41FA5}">
                      <a16:colId xmlns:a16="http://schemas.microsoft.com/office/drawing/2014/main" val="1666712979"/>
                    </a:ext>
                  </a:extLst>
                </a:gridCol>
                <a:gridCol w="4252696">
                  <a:extLst>
                    <a:ext uri="{9D8B030D-6E8A-4147-A177-3AD203B41FA5}">
                      <a16:colId xmlns:a16="http://schemas.microsoft.com/office/drawing/2014/main" val="3033960742"/>
                    </a:ext>
                  </a:extLst>
                </a:gridCol>
                <a:gridCol w="1124203">
                  <a:extLst>
                    <a:ext uri="{9D8B030D-6E8A-4147-A177-3AD203B41FA5}">
                      <a16:colId xmlns:a16="http://schemas.microsoft.com/office/drawing/2014/main" val="710167196"/>
                    </a:ext>
                  </a:extLst>
                </a:gridCol>
              </a:tblGrid>
              <a:tr h="14751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SSSVIP ALL INDIA DATA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912313"/>
                  </a:ext>
                </a:extLst>
              </a:tr>
              <a:tr h="36328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STATES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extLst>
                  <a:ext uri="{0D108BD9-81ED-4DB2-BD59-A6C34878D82A}">
                    <a16:rowId xmlns:a16="http://schemas.microsoft.com/office/drawing/2014/main" val="1712532982"/>
                  </a:ext>
                </a:extLst>
              </a:tr>
              <a:tr h="296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ZONE-1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Andhra Pradesh &amp; Telangana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336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2658872838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Tamilnadu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336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3635480459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Kerala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214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2874757960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Karnataka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278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364761092"/>
                  </a:ext>
                </a:extLst>
              </a:tr>
              <a:tr h="296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ZONE-2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Maharashtra &amp; Goa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168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1992893721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Gujarat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73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786144833"/>
                  </a:ext>
                </a:extLst>
              </a:tr>
              <a:tr h="339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Madhya Pradesh &amp; Chhattisgarh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198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3929570319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Rajasthan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36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1036779624"/>
                  </a:ext>
                </a:extLst>
              </a:tr>
              <a:tr h="296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ZONE-3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Punjab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56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3638772730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Haryana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84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485034527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HP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70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3201073438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J&amp;K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2324652910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Delhi-NCR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136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3086289990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UP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176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3691259845"/>
                  </a:ext>
                </a:extLst>
              </a:tr>
              <a:tr h="296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ZONE-4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Bihar &amp; Jharkhand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52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3755254572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Sikkim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37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1048611047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Assam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32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1531353078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Manipur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4264144089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West Bengal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106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795511282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Odisha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502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3685152174"/>
                  </a:ext>
                </a:extLst>
              </a:tr>
              <a:tr h="154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All India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3315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107" marR="53107" marT="0" marB="0" anchor="b"/>
                </a:tc>
                <a:extLst>
                  <a:ext uri="{0D108BD9-81ED-4DB2-BD59-A6C34878D82A}">
                    <a16:rowId xmlns:a16="http://schemas.microsoft.com/office/drawing/2014/main" val="2055738590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25E5BE7-F68D-4560-B916-E1351140477B}"/>
              </a:ext>
            </a:extLst>
          </p:cNvPr>
          <p:cNvSpPr/>
          <p:nvPr/>
        </p:nvSpPr>
        <p:spPr>
          <a:xfrm>
            <a:off x="6858000" y="609600"/>
            <a:ext cx="1752600" cy="3276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State wise number of Villages undertaken for SSSVIP in all the three Phases</a:t>
            </a:r>
          </a:p>
          <a:p>
            <a:pPr algn="ctr"/>
            <a:r>
              <a:rPr lang="en-US" b="1" dirty="0"/>
              <a:t>Phase1: 2007</a:t>
            </a:r>
          </a:p>
          <a:p>
            <a:pPr algn="ctr"/>
            <a:r>
              <a:rPr lang="en-US" b="1" dirty="0"/>
              <a:t>Phase2: 2012</a:t>
            </a:r>
          </a:p>
          <a:p>
            <a:pPr algn="ctr"/>
            <a:r>
              <a:rPr lang="en-US" b="1" dirty="0"/>
              <a:t>Phase3: 2017</a:t>
            </a:r>
          </a:p>
        </p:txBody>
      </p:sp>
    </p:spTree>
    <p:extLst>
      <p:ext uri="{BB962C8B-B14F-4D97-AF65-F5344CB8AC3E}">
        <p14:creationId xmlns:p14="http://schemas.microsoft.com/office/powerpoint/2010/main" val="251484241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2B10C-C966-415C-99D6-D341211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E3AB1-399F-4D3B-8182-20C9D59CA1A8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B36D3D0-C1C6-4163-A005-932E4ACCD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223279"/>
              </p:ext>
            </p:extLst>
          </p:nvPr>
        </p:nvGraphicFramePr>
        <p:xfrm>
          <a:off x="152400" y="76200"/>
          <a:ext cx="8531998" cy="5820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2482">
                  <a:extLst>
                    <a:ext uri="{9D8B030D-6E8A-4147-A177-3AD203B41FA5}">
                      <a16:colId xmlns:a16="http://schemas.microsoft.com/office/drawing/2014/main" val="3045094496"/>
                    </a:ext>
                  </a:extLst>
                </a:gridCol>
                <a:gridCol w="1542637">
                  <a:extLst>
                    <a:ext uri="{9D8B030D-6E8A-4147-A177-3AD203B41FA5}">
                      <a16:colId xmlns:a16="http://schemas.microsoft.com/office/drawing/2014/main" val="3723613348"/>
                    </a:ext>
                  </a:extLst>
                </a:gridCol>
                <a:gridCol w="757719">
                  <a:extLst>
                    <a:ext uri="{9D8B030D-6E8A-4147-A177-3AD203B41FA5}">
                      <a16:colId xmlns:a16="http://schemas.microsoft.com/office/drawing/2014/main" val="1938172943"/>
                    </a:ext>
                  </a:extLst>
                </a:gridCol>
                <a:gridCol w="785755">
                  <a:extLst>
                    <a:ext uri="{9D8B030D-6E8A-4147-A177-3AD203B41FA5}">
                      <a16:colId xmlns:a16="http://schemas.microsoft.com/office/drawing/2014/main" val="1778888664"/>
                    </a:ext>
                  </a:extLst>
                </a:gridCol>
                <a:gridCol w="831509">
                  <a:extLst>
                    <a:ext uri="{9D8B030D-6E8A-4147-A177-3AD203B41FA5}">
                      <a16:colId xmlns:a16="http://schemas.microsoft.com/office/drawing/2014/main" val="1603736417"/>
                    </a:ext>
                  </a:extLst>
                </a:gridCol>
                <a:gridCol w="942544">
                  <a:extLst>
                    <a:ext uri="{9D8B030D-6E8A-4147-A177-3AD203B41FA5}">
                      <a16:colId xmlns:a16="http://schemas.microsoft.com/office/drawing/2014/main" val="770397159"/>
                    </a:ext>
                  </a:extLst>
                </a:gridCol>
                <a:gridCol w="1081547">
                  <a:extLst>
                    <a:ext uri="{9D8B030D-6E8A-4147-A177-3AD203B41FA5}">
                      <a16:colId xmlns:a16="http://schemas.microsoft.com/office/drawing/2014/main" val="797036873"/>
                    </a:ext>
                  </a:extLst>
                </a:gridCol>
                <a:gridCol w="1081547">
                  <a:extLst>
                    <a:ext uri="{9D8B030D-6E8A-4147-A177-3AD203B41FA5}">
                      <a16:colId xmlns:a16="http://schemas.microsoft.com/office/drawing/2014/main" val="3224695869"/>
                    </a:ext>
                  </a:extLst>
                </a:gridCol>
                <a:gridCol w="966258">
                  <a:extLst>
                    <a:ext uri="{9D8B030D-6E8A-4147-A177-3AD203B41FA5}">
                      <a16:colId xmlns:a16="http://schemas.microsoft.com/office/drawing/2014/main" val="1761812753"/>
                    </a:ext>
                  </a:extLst>
                </a:gridCol>
              </a:tblGrid>
              <a:tr h="206889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Sri Sathya Sai </a:t>
                      </a:r>
                      <a:r>
                        <a:rPr lang="en-US" sz="1400" dirty="0" err="1">
                          <a:effectLst/>
                        </a:rPr>
                        <a:t>Seva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Organisations</a:t>
                      </a:r>
                      <a:r>
                        <a:rPr lang="en-US" sz="1400" dirty="0">
                          <a:effectLst/>
                        </a:rPr>
                        <a:t>-India: Sri Sathya Sai Grama </a:t>
                      </a:r>
                      <a:r>
                        <a:rPr lang="en-US" sz="1400" dirty="0" err="1">
                          <a:effectLst/>
                        </a:rPr>
                        <a:t>Seva</a:t>
                      </a:r>
                      <a:r>
                        <a:rPr lang="en-US" sz="1400" dirty="0">
                          <a:effectLst/>
                        </a:rPr>
                        <a:t> Villages to be selected by States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13194"/>
                  </a:ext>
                </a:extLst>
              </a:tr>
              <a:tr h="33251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SSS Districts - </a:t>
                      </a:r>
                      <a:r>
                        <a:rPr lang="en-US" sz="1400" dirty="0" err="1">
                          <a:effectLst/>
                        </a:rPr>
                        <a:t>Samithis</a:t>
                      </a:r>
                      <a:r>
                        <a:rPr lang="en-US" sz="1400" dirty="0">
                          <a:effectLst/>
                        </a:rPr>
                        <a:t> - </a:t>
                      </a:r>
                      <a:r>
                        <a:rPr lang="en-US" sz="1400" dirty="0" err="1">
                          <a:effectLst/>
                        </a:rPr>
                        <a:t>Bhajana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Mandalis</a:t>
                      </a:r>
                      <a:r>
                        <a:rPr lang="en-US" sz="1400" dirty="0">
                          <a:effectLst/>
                        </a:rPr>
                        <a:t> as on 22 December, 2020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Sri Sathya Sai Grama Seva Villages 2021 to 2025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612301"/>
                  </a:ext>
                </a:extLst>
              </a:tr>
              <a:tr h="6780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S.No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SSS States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 S S Districts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SSS Samithis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Bhajan Mandalis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Villages with SSS VJ Schools to be taken up for Grama seva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60% of SSS VIP cumulative Villages to be renewed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New Villages to be selected &amp; Tribal Villages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Total Villages in 5 years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extLst>
                  <a:ext uri="{0D108BD9-81ED-4DB2-BD59-A6C34878D82A}">
                    <a16:rowId xmlns:a16="http://schemas.microsoft.com/office/drawing/2014/main" val="3060196680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Andhra Pradesh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344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1111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2114576662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Telangana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168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627785705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Chennai Metro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274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95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502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extLst>
                  <a:ext uri="{0D108BD9-81ED-4DB2-BD59-A6C34878D82A}">
                    <a16:rowId xmlns:a16="http://schemas.microsoft.com/office/drawing/2014/main" val="394859043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Tamilnadu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15313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Kerala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1002643710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Karnataka- North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231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168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extLst>
                  <a:ext uri="{0D108BD9-81ED-4DB2-BD59-A6C34878D82A}">
                    <a16:rowId xmlns:a16="http://schemas.microsoft.com/office/drawing/2014/main" val="3939214276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Karnataka- South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399266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Goa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2562867854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Mumbai Metro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97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464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extLst>
                  <a:ext uri="{0D108BD9-81ED-4DB2-BD59-A6C34878D82A}">
                    <a16:rowId xmlns:a16="http://schemas.microsoft.com/office/drawing/2014/main" val="2681367081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Maharshtra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359113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Gujarat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1589183649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Rajasthan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3197007334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Madhya Pradesh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35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90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3710161476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Chattisgadh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1308851969"/>
                  </a:ext>
                </a:extLst>
              </a:tr>
              <a:tr h="147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Punjab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2341141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662037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2B10C-C966-415C-99D6-D341211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E3AB1-399F-4D3B-8182-20C9D59CA1A8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B36D3D0-C1C6-4163-A005-932E4ACCD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695248"/>
              </p:ext>
            </p:extLst>
          </p:nvPr>
        </p:nvGraphicFramePr>
        <p:xfrm>
          <a:off x="152400" y="76200"/>
          <a:ext cx="8586788" cy="662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5966">
                  <a:extLst>
                    <a:ext uri="{9D8B030D-6E8A-4147-A177-3AD203B41FA5}">
                      <a16:colId xmlns:a16="http://schemas.microsoft.com/office/drawing/2014/main" val="3045094496"/>
                    </a:ext>
                  </a:extLst>
                </a:gridCol>
                <a:gridCol w="1552543">
                  <a:extLst>
                    <a:ext uri="{9D8B030D-6E8A-4147-A177-3AD203B41FA5}">
                      <a16:colId xmlns:a16="http://schemas.microsoft.com/office/drawing/2014/main" val="3723613348"/>
                    </a:ext>
                  </a:extLst>
                </a:gridCol>
                <a:gridCol w="762585">
                  <a:extLst>
                    <a:ext uri="{9D8B030D-6E8A-4147-A177-3AD203B41FA5}">
                      <a16:colId xmlns:a16="http://schemas.microsoft.com/office/drawing/2014/main" val="1938172943"/>
                    </a:ext>
                  </a:extLst>
                </a:gridCol>
                <a:gridCol w="790801">
                  <a:extLst>
                    <a:ext uri="{9D8B030D-6E8A-4147-A177-3AD203B41FA5}">
                      <a16:colId xmlns:a16="http://schemas.microsoft.com/office/drawing/2014/main" val="1778888664"/>
                    </a:ext>
                  </a:extLst>
                </a:gridCol>
                <a:gridCol w="836849">
                  <a:extLst>
                    <a:ext uri="{9D8B030D-6E8A-4147-A177-3AD203B41FA5}">
                      <a16:colId xmlns:a16="http://schemas.microsoft.com/office/drawing/2014/main" val="1603736417"/>
                    </a:ext>
                  </a:extLst>
                </a:gridCol>
                <a:gridCol w="948597">
                  <a:extLst>
                    <a:ext uri="{9D8B030D-6E8A-4147-A177-3AD203B41FA5}">
                      <a16:colId xmlns:a16="http://schemas.microsoft.com/office/drawing/2014/main" val="770397159"/>
                    </a:ext>
                  </a:extLst>
                </a:gridCol>
                <a:gridCol w="1088492">
                  <a:extLst>
                    <a:ext uri="{9D8B030D-6E8A-4147-A177-3AD203B41FA5}">
                      <a16:colId xmlns:a16="http://schemas.microsoft.com/office/drawing/2014/main" val="797036873"/>
                    </a:ext>
                  </a:extLst>
                </a:gridCol>
                <a:gridCol w="1088492">
                  <a:extLst>
                    <a:ext uri="{9D8B030D-6E8A-4147-A177-3AD203B41FA5}">
                      <a16:colId xmlns:a16="http://schemas.microsoft.com/office/drawing/2014/main" val="3224695869"/>
                    </a:ext>
                  </a:extLst>
                </a:gridCol>
                <a:gridCol w="972463">
                  <a:extLst>
                    <a:ext uri="{9D8B030D-6E8A-4147-A177-3AD203B41FA5}">
                      <a16:colId xmlns:a16="http://schemas.microsoft.com/office/drawing/2014/main" val="1761812753"/>
                    </a:ext>
                  </a:extLst>
                </a:gridCol>
              </a:tblGrid>
              <a:tr h="513325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SSS Districts - </a:t>
                      </a:r>
                      <a:r>
                        <a:rPr lang="en-US" sz="1400" dirty="0" err="1">
                          <a:effectLst/>
                        </a:rPr>
                        <a:t>Samithis</a:t>
                      </a:r>
                      <a:r>
                        <a:rPr lang="en-US" sz="1400" dirty="0">
                          <a:effectLst/>
                        </a:rPr>
                        <a:t> - </a:t>
                      </a:r>
                      <a:r>
                        <a:rPr lang="en-US" sz="1400" dirty="0" err="1">
                          <a:effectLst/>
                        </a:rPr>
                        <a:t>Bhajana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Mandalis</a:t>
                      </a:r>
                      <a:r>
                        <a:rPr lang="en-US" sz="1400" dirty="0">
                          <a:effectLst/>
                        </a:rPr>
                        <a:t> as on 22 December, 2020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Sri Sathya Sai Grama </a:t>
                      </a:r>
                      <a:r>
                        <a:rPr lang="en-US" sz="1600" dirty="0" err="1">
                          <a:effectLst/>
                        </a:rPr>
                        <a:t>Seva</a:t>
                      </a:r>
                      <a:r>
                        <a:rPr lang="en-US" sz="1600" dirty="0">
                          <a:effectLst/>
                        </a:rPr>
                        <a:t> Villages 2021 to 2025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612301"/>
                  </a:ext>
                </a:extLst>
              </a:tr>
              <a:tr h="11759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S.No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SSS States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 S S Districts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SSS Samithis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Bhajan Mandalis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Villages with SSS VJ Schools to be taken up for Grama seva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60% of SSS VIP cumulative Villages to be renewed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New Villages to be selected &amp; Tribal Villages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Total Villages in 5 years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ctr"/>
                </a:tc>
                <a:extLst>
                  <a:ext uri="{0D108BD9-81ED-4DB2-BD59-A6C34878D82A}">
                    <a16:rowId xmlns:a16="http://schemas.microsoft.com/office/drawing/2014/main" val="3060196680"/>
                  </a:ext>
                </a:extLst>
              </a:tr>
              <a:tr h="449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Haryana &amp; Chandigarh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4230020554"/>
                  </a:ext>
                </a:extLst>
              </a:tr>
              <a:tr h="449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Himachal Pradesh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97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1343424815"/>
                  </a:ext>
                </a:extLst>
              </a:tr>
              <a:tr h="449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Jammu &amp; Kashmir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2024448117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Delhi NCR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892920751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Uttar Pradesh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132337256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Uttarakhand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1728263214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Bihar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3409789138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Jharkhand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1291375766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Sikkim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114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789884259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Assam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3654228782"/>
                  </a:ext>
                </a:extLst>
              </a:tr>
              <a:tr h="449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Arunachal Pradesh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346337150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Meghalaya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3892128760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Nagaland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1313407505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Manipur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2798254319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West Bengal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286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380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3114832186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Odisha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205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650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45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303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420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3906131694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Andaman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132377550"/>
                  </a:ext>
                </a:extLst>
              </a:tr>
              <a:tr h="30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0000CC"/>
                          </a:solidFill>
                          <a:effectLst/>
                        </a:rPr>
                        <a:t>All India </a:t>
                      </a:r>
                      <a:endParaRPr lang="en-US" sz="16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0000CC"/>
                          </a:solidFill>
                          <a:effectLst/>
                        </a:rPr>
                        <a:t>460</a:t>
                      </a:r>
                      <a:endParaRPr lang="en-US" sz="16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0000CC"/>
                          </a:solidFill>
                          <a:effectLst/>
                        </a:rPr>
                        <a:t>2887</a:t>
                      </a:r>
                      <a:endParaRPr lang="en-US" sz="16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0000CC"/>
                          </a:solidFill>
                          <a:effectLst/>
                        </a:rPr>
                        <a:t>3742</a:t>
                      </a:r>
                      <a:endParaRPr lang="en-US" sz="16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0000CC"/>
                          </a:solidFill>
                          <a:effectLst/>
                        </a:rPr>
                        <a:t>619</a:t>
                      </a:r>
                      <a:endParaRPr lang="en-US" sz="16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0000CC"/>
                          </a:solidFill>
                          <a:effectLst/>
                        </a:rPr>
                        <a:t>1760</a:t>
                      </a:r>
                      <a:endParaRPr lang="en-US" sz="16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0000CC"/>
                          </a:solidFill>
                          <a:effectLst/>
                        </a:rPr>
                        <a:t>3621</a:t>
                      </a:r>
                      <a:endParaRPr lang="en-US" sz="16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0000CC"/>
                          </a:solidFill>
                          <a:effectLst/>
                        </a:rPr>
                        <a:t>6000</a:t>
                      </a:r>
                      <a:endParaRPr lang="en-US" sz="16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4" marR="38934" marT="0" marB="0" anchor="b"/>
                </a:tc>
                <a:extLst>
                  <a:ext uri="{0D108BD9-81ED-4DB2-BD59-A6C34878D82A}">
                    <a16:rowId xmlns:a16="http://schemas.microsoft.com/office/drawing/2014/main" val="3613657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28783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698C989-0D71-4DCF-8111-8444E8F8B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Selection of Villages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6B3D9-CFED-4E84-9FD2-E89CF8A04B4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848600" cy="571195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In nut shell</a:t>
            </a:r>
          </a:p>
          <a:p>
            <a:pPr marL="0" indent="0">
              <a:buNone/>
            </a:pPr>
            <a:r>
              <a:rPr lang="en-IN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Villages PLUS,  must be adopted by every Samithi on an average in the State. </a:t>
            </a:r>
          </a:p>
          <a:p>
            <a:pPr marL="0" indent="0">
              <a:buNone/>
            </a:pPr>
            <a:r>
              <a:rPr lang="en-IN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Every Samithi shall adopt one Village at the minimum under Sri Sathya Sai Grama </a:t>
            </a:r>
            <a:r>
              <a:rPr lang="en-IN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Seva</a:t>
            </a:r>
            <a:r>
              <a:rPr lang="en-IN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based on the resources and number of members a Samithi can adopt more than 2 villages</a:t>
            </a:r>
            <a:r>
              <a:rPr lang="en-IN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Every State must select finally, little over twice the number of </a:t>
            </a:r>
            <a:r>
              <a:rPr lang="en-US" sz="2800" b="1" dirty="0" err="1">
                <a:solidFill>
                  <a:srgbClr val="7030A0"/>
                </a:solidFill>
              </a:rPr>
              <a:t>Seva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Samithis</a:t>
            </a:r>
            <a:r>
              <a:rPr lang="en-US" sz="2800" b="1" dirty="0">
                <a:solidFill>
                  <a:srgbClr val="7030A0"/>
                </a:solidFill>
              </a:rPr>
              <a:t> the State has.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Ex: If a State has 100 </a:t>
            </a:r>
            <a:r>
              <a:rPr lang="en-US" dirty="0" err="1">
                <a:solidFill>
                  <a:srgbClr val="C00000"/>
                </a:solidFill>
              </a:rPr>
              <a:t>Samithis</a:t>
            </a:r>
            <a:r>
              <a:rPr lang="en-US" dirty="0">
                <a:solidFill>
                  <a:srgbClr val="C00000"/>
                </a:solidFill>
              </a:rPr>
              <a:t>, that state must select little over 200 villages for Grama </a:t>
            </a:r>
            <a:r>
              <a:rPr lang="en-US" dirty="0" err="1">
                <a:solidFill>
                  <a:srgbClr val="C00000"/>
                </a:solidFill>
              </a:rPr>
              <a:t>Seva</a:t>
            </a:r>
            <a:r>
              <a:rPr lang="en-US" dirty="0">
                <a:solidFill>
                  <a:srgbClr val="C00000"/>
                </a:solidFill>
              </a:rPr>
              <a:t> which include SSSVIP, SSS VJ, Tribal Development and Fresh Selection. 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CD3A1D-F273-49AF-84BD-B5514BDD57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3A6E58-A43A-4E40-AA60-CDEBBE48CA5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26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BE7B94-6A7F-4EBE-9AA4-F16231FB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Selection criteria of the villages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B3958-DA1B-48FE-9861-ABFA568FE6D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001000" cy="5483352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Village should be easily accessible to the Samithi.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Journey time should be minimal.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Houses: 100 to 200 Nos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Population : 500 to 1000  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Majority of the Families below poverty line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 Hygiene and Sanitation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Children with lower Education, education dropouts and child labour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IN" sz="2800" b="1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Presence of social evils – Alcohol, Smoking etc.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5F9115-10BD-4C22-8D3E-ADC5B321E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3A6E58-A43A-4E40-AA60-CDEBBE48CA5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68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1127</TotalTime>
  <Words>1089</Words>
  <Application>Microsoft Office PowerPoint</Application>
  <PresentationFormat>On-screen Show (4:3)</PresentationFormat>
  <Paragraphs>467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Sri Sathya Sai Grama Seva in 6000 villages</vt:lpstr>
      <vt:lpstr>PowerPoint Presentation</vt:lpstr>
      <vt:lpstr>SSSSO Strength</vt:lpstr>
      <vt:lpstr>Scope of Identifying 6000 Villages for  Sri Sathya Sai Grama Seva</vt:lpstr>
      <vt:lpstr>PowerPoint Presentation</vt:lpstr>
      <vt:lpstr>PowerPoint Presentation</vt:lpstr>
      <vt:lpstr>PowerPoint Presentation</vt:lpstr>
      <vt:lpstr>Selection of Villages</vt:lpstr>
      <vt:lpstr>Selection criteria of the villages</vt:lpstr>
      <vt:lpstr>Selection criteria of the villages</vt:lpstr>
      <vt:lpstr>Integrated Approach</vt:lpstr>
      <vt:lpstr>Time lines</vt:lpstr>
      <vt:lpstr>Grama Seva is Sai Rama Seva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SSS Grama Seva in 6000 villages 2021 - 2025</dc:title>
  <dc:subject>Selection of Villages</dc:subject>
  <dc:creator>S Koteswara Rao</dc:creator>
  <cp:lastModifiedBy>Koteswara Rao Siripurapu</cp:lastModifiedBy>
  <cp:revision>138</cp:revision>
  <dcterms:created xsi:type="dcterms:W3CDTF">2006-08-16T00:00:00Z</dcterms:created>
  <dcterms:modified xsi:type="dcterms:W3CDTF">2021-05-09T07:50:26Z</dcterms:modified>
</cp:coreProperties>
</file>